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4" r:id="rId17"/>
    <p:sldId id="275" r:id="rId18"/>
    <p:sldId id="276"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BEFD07-9F13-4937-89D2-D31E36FA7CB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051D457A-885C-4E99-864B-15ADFA3655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4FA95803-7143-47A0-9D01-EEC5177A0812}"/>
              </a:ext>
            </a:extLst>
          </p:cNvPr>
          <p:cNvSpPr>
            <a:spLocks noGrp="1"/>
          </p:cNvSpPr>
          <p:nvPr>
            <p:ph type="dt" sz="half" idx="10"/>
          </p:nvPr>
        </p:nvSpPr>
        <p:spPr/>
        <p:txBody>
          <a:bodyPr/>
          <a:lstStyle/>
          <a:p>
            <a:fld id="{D5D10966-5A87-482C-99CD-B42F831BB4CD}" type="datetimeFigureOut">
              <a:rPr lang="fr-CA" smtClean="0"/>
              <a:t>2023-04-14</a:t>
            </a:fld>
            <a:endParaRPr lang="fr-CA"/>
          </a:p>
        </p:txBody>
      </p:sp>
      <p:sp>
        <p:nvSpPr>
          <p:cNvPr id="5" name="Espace réservé du pied de page 4">
            <a:extLst>
              <a:ext uri="{FF2B5EF4-FFF2-40B4-BE49-F238E27FC236}">
                <a16:creationId xmlns:a16="http://schemas.microsoft.com/office/drawing/2014/main" id="{83A9AF56-83F6-4315-9DFC-4EDF48A9C52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7C1A6E9B-6234-49BA-866D-94A417D5D3E6}"/>
              </a:ext>
            </a:extLst>
          </p:cNvPr>
          <p:cNvSpPr>
            <a:spLocks noGrp="1"/>
          </p:cNvSpPr>
          <p:nvPr>
            <p:ph type="sldNum" sz="quarter" idx="12"/>
          </p:nvPr>
        </p:nvSpPr>
        <p:spPr/>
        <p:txBody>
          <a:bodyPr/>
          <a:lstStyle/>
          <a:p>
            <a:fld id="{2F12D8D5-D0B1-48D9-8C2C-8EDB62130CDA}" type="slidenum">
              <a:rPr lang="fr-CA" smtClean="0"/>
              <a:t>‹N°›</a:t>
            </a:fld>
            <a:endParaRPr lang="fr-CA"/>
          </a:p>
        </p:txBody>
      </p:sp>
    </p:spTree>
    <p:extLst>
      <p:ext uri="{BB962C8B-B14F-4D97-AF65-F5344CB8AC3E}">
        <p14:creationId xmlns:p14="http://schemas.microsoft.com/office/powerpoint/2010/main" val="4271609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27455D-C719-496C-BED5-45C449313934}"/>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CA77EA20-2683-468E-B55F-0DC542B6F25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8A537723-AB02-46BD-ACC1-1651BBA7926C}"/>
              </a:ext>
            </a:extLst>
          </p:cNvPr>
          <p:cNvSpPr>
            <a:spLocks noGrp="1"/>
          </p:cNvSpPr>
          <p:nvPr>
            <p:ph type="dt" sz="half" idx="10"/>
          </p:nvPr>
        </p:nvSpPr>
        <p:spPr/>
        <p:txBody>
          <a:bodyPr/>
          <a:lstStyle/>
          <a:p>
            <a:fld id="{D5D10966-5A87-482C-99CD-B42F831BB4CD}" type="datetimeFigureOut">
              <a:rPr lang="fr-CA" smtClean="0"/>
              <a:t>2023-04-14</a:t>
            </a:fld>
            <a:endParaRPr lang="fr-CA"/>
          </a:p>
        </p:txBody>
      </p:sp>
      <p:sp>
        <p:nvSpPr>
          <p:cNvPr id="5" name="Espace réservé du pied de page 4">
            <a:extLst>
              <a:ext uri="{FF2B5EF4-FFF2-40B4-BE49-F238E27FC236}">
                <a16:creationId xmlns:a16="http://schemas.microsoft.com/office/drawing/2014/main" id="{77DC5D84-7691-4DB3-B41F-A216EC823D8E}"/>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DA464717-D504-45CE-BAAC-62A0D58034F6}"/>
              </a:ext>
            </a:extLst>
          </p:cNvPr>
          <p:cNvSpPr>
            <a:spLocks noGrp="1"/>
          </p:cNvSpPr>
          <p:nvPr>
            <p:ph type="sldNum" sz="quarter" idx="12"/>
          </p:nvPr>
        </p:nvSpPr>
        <p:spPr/>
        <p:txBody>
          <a:bodyPr/>
          <a:lstStyle/>
          <a:p>
            <a:fld id="{2F12D8D5-D0B1-48D9-8C2C-8EDB62130CDA}" type="slidenum">
              <a:rPr lang="fr-CA" smtClean="0"/>
              <a:t>‹N°›</a:t>
            </a:fld>
            <a:endParaRPr lang="fr-CA"/>
          </a:p>
        </p:txBody>
      </p:sp>
    </p:spTree>
    <p:extLst>
      <p:ext uri="{BB962C8B-B14F-4D97-AF65-F5344CB8AC3E}">
        <p14:creationId xmlns:p14="http://schemas.microsoft.com/office/powerpoint/2010/main" val="223400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9C7C365-17EB-4339-B289-EB294A3B6D2C}"/>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38C6D678-8F1C-4083-8B35-FD767F76CB7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12CBC05B-94CA-4F34-B148-18C3E440C86B}"/>
              </a:ext>
            </a:extLst>
          </p:cNvPr>
          <p:cNvSpPr>
            <a:spLocks noGrp="1"/>
          </p:cNvSpPr>
          <p:nvPr>
            <p:ph type="dt" sz="half" idx="10"/>
          </p:nvPr>
        </p:nvSpPr>
        <p:spPr/>
        <p:txBody>
          <a:bodyPr/>
          <a:lstStyle/>
          <a:p>
            <a:fld id="{D5D10966-5A87-482C-99CD-B42F831BB4CD}" type="datetimeFigureOut">
              <a:rPr lang="fr-CA" smtClean="0"/>
              <a:t>2023-04-14</a:t>
            </a:fld>
            <a:endParaRPr lang="fr-CA"/>
          </a:p>
        </p:txBody>
      </p:sp>
      <p:sp>
        <p:nvSpPr>
          <p:cNvPr id="5" name="Espace réservé du pied de page 4">
            <a:extLst>
              <a:ext uri="{FF2B5EF4-FFF2-40B4-BE49-F238E27FC236}">
                <a16:creationId xmlns:a16="http://schemas.microsoft.com/office/drawing/2014/main" id="{4678A5C2-3D7E-497B-995B-ED8DFD45F85C}"/>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48A6D61-8647-4539-8F00-B915DF53A062}"/>
              </a:ext>
            </a:extLst>
          </p:cNvPr>
          <p:cNvSpPr>
            <a:spLocks noGrp="1"/>
          </p:cNvSpPr>
          <p:nvPr>
            <p:ph type="sldNum" sz="quarter" idx="12"/>
          </p:nvPr>
        </p:nvSpPr>
        <p:spPr/>
        <p:txBody>
          <a:bodyPr/>
          <a:lstStyle/>
          <a:p>
            <a:fld id="{2F12D8D5-D0B1-48D9-8C2C-8EDB62130CDA}" type="slidenum">
              <a:rPr lang="fr-CA" smtClean="0"/>
              <a:t>‹N°›</a:t>
            </a:fld>
            <a:endParaRPr lang="fr-CA"/>
          </a:p>
        </p:txBody>
      </p:sp>
    </p:spTree>
    <p:extLst>
      <p:ext uri="{BB962C8B-B14F-4D97-AF65-F5344CB8AC3E}">
        <p14:creationId xmlns:p14="http://schemas.microsoft.com/office/powerpoint/2010/main" val="423308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B598AF-79A7-4B4F-9C16-BA1A598FD09D}"/>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32349A98-01F7-42AE-80BB-C13D820AD90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EFFA0CF2-2830-4EC6-AAF6-E0DD11F92D90}"/>
              </a:ext>
            </a:extLst>
          </p:cNvPr>
          <p:cNvSpPr>
            <a:spLocks noGrp="1"/>
          </p:cNvSpPr>
          <p:nvPr>
            <p:ph type="dt" sz="half" idx="10"/>
          </p:nvPr>
        </p:nvSpPr>
        <p:spPr/>
        <p:txBody>
          <a:bodyPr/>
          <a:lstStyle/>
          <a:p>
            <a:fld id="{D5D10966-5A87-482C-99CD-B42F831BB4CD}" type="datetimeFigureOut">
              <a:rPr lang="fr-CA" smtClean="0"/>
              <a:t>2023-04-14</a:t>
            </a:fld>
            <a:endParaRPr lang="fr-CA"/>
          </a:p>
        </p:txBody>
      </p:sp>
      <p:sp>
        <p:nvSpPr>
          <p:cNvPr id="5" name="Espace réservé du pied de page 4">
            <a:extLst>
              <a:ext uri="{FF2B5EF4-FFF2-40B4-BE49-F238E27FC236}">
                <a16:creationId xmlns:a16="http://schemas.microsoft.com/office/drawing/2014/main" id="{00505965-EACF-4F5A-BBB8-C673721F4422}"/>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4F13A13-165E-4D6C-B20B-F725124F0B28}"/>
              </a:ext>
            </a:extLst>
          </p:cNvPr>
          <p:cNvSpPr>
            <a:spLocks noGrp="1"/>
          </p:cNvSpPr>
          <p:nvPr>
            <p:ph type="sldNum" sz="quarter" idx="12"/>
          </p:nvPr>
        </p:nvSpPr>
        <p:spPr/>
        <p:txBody>
          <a:bodyPr/>
          <a:lstStyle/>
          <a:p>
            <a:fld id="{2F12D8D5-D0B1-48D9-8C2C-8EDB62130CDA}" type="slidenum">
              <a:rPr lang="fr-CA" smtClean="0"/>
              <a:t>‹N°›</a:t>
            </a:fld>
            <a:endParaRPr lang="fr-CA"/>
          </a:p>
        </p:txBody>
      </p:sp>
    </p:spTree>
    <p:extLst>
      <p:ext uri="{BB962C8B-B14F-4D97-AF65-F5344CB8AC3E}">
        <p14:creationId xmlns:p14="http://schemas.microsoft.com/office/powerpoint/2010/main" val="2851902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30DD22-C376-4B27-9506-B947642A0D7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A6DA24F0-EFF6-49F0-BBDA-6270C72ADD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8A91BDE-AAD5-40E5-BF59-A7D218B5B0B8}"/>
              </a:ext>
            </a:extLst>
          </p:cNvPr>
          <p:cNvSpPr>
            <a:spLocks noGrp="1"/>
          </p:cNvSpPr>
          <p:nvPr>
            <p:ph type="dt" sz="half" idx="10"/>
          </p:nvPr>
        </p:nvSpPr>
        <p:spPr/>
        <p:txBody>
          <a:bodyPr/>
          <a:lstStyle/>
          <a:p>
            <a:fld id="{D5D10966-5A87-482C-99CD-B42F831BB4CD}" type="datetimeFigureOut">
              <a:rPr lang="fr-CA" smtClean="0"/>
              <a:t>2023-04-14</a:t>
            </a:fld>
            <a:endParaRPr lang="fr-CA"/>
          </a:p>
        </p:txBody>
      </p:sp>
      <p:sp>
        <p:nvSpPr>
          <p:cNvPr id="5" name="Espace réservé du pied de page 4">
            <a:extLst>
              <a:ext uri="{FF2B5EF4-FFF2-40B4-BE49-F238E27FC236}">
                <a16:creationId xmlns:a16="http://schemas.microsoft.com/office/drawing/2014/main" id="{5D33B7E5-10BE-4CB2-BD1A-AEC985C32778}"/>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05DF3C75-91D6-43A6-8386-54B8705A89E8}"/>
              </a:ext>
            </a:extLst>
          </p:cNvPr>
          <p:cNvSpPr>
            <a:spLocks noGrp="1"/>
          </p:cNvSpPr>
          <p:nvPr>
            <p:ph type="sldNum" sz="quarter" idx="12"/>
          </p:nvPr>
        </p:nvSpPr>
        <p:spPr/>
        <p:txBody>
          <a:bodyPr/>
          <a:lstStyle/>
          <a:p>
            <a:fld id="{2F12D8D5-D0B1-48D9-8C2C-8EDB62130CDA}" type="slidenum">
              <a:rPr lang="fr-CA" smtClean="0"/>
              <a:t>‹N°›</a:t>
            </a:fld>
            <a:endParaRPr lang="fr-CA"/>
          </a:p>
        </p:txBody>
      </p:sp>
    </p:spTree>
    <p:extLst>
      <p:ext uri="{BB962C8B-B14F-4D97-AF65-F5344CB8AC3E}">
        <p14:creationId xmlns:p14="http://schemas.microsoft.com/office/powerpoint/2010/main" val="2437655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EC6338-866D-4A52-A112-624E50367639}"/>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8B081478-FC76-4655-9FBB-524E2FF555A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5AF7B370-D9EF-47EA-AFD3-30975C6DB81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BAFA0E89-EF04-4E45-BD4D-178CE211435A}"/>
              </a:ext>
            </a:extLst>
          </p:cNvPr>
          <p:cNvSpPr>
            <a:spLocks noGrp="1"/>
          </p:cNvSpPr>
          <p:nvPr>
            <p:ph type="dt" sz="half" idx="10"/>
          </p:nvPr>
        </p:nvSpPr>
        <p:spPr/>
        <p:txBody>
          <a:bodyPr/>
          <a:lstStyle/>
          <a:p>
            <a:fld id="{D5D10966-5A87-482C-99CD-B42F831BB4CD}" type="datetimeFigureOut">
              <a:rPr lang="fr-CA" smtClean="0"/>
              <a:t>2023-04-14</a:t>
            </a:fld>
            <a:endParaRPr lang="fr-CA"/>
          </a:p>
        </p:txBody>
      </p:sp>
      <p:sp>
        <p:nvSpPr>
          <p:cNvPr id="6" name="Espace réservé du pied de page 5">
            <a:extLst>
              <a:ext uri="{FF2B5EF4-FFF2-40B4-BE49-F238E27FC236}">
                <a16:creationId xmlns:a16="http://schemas.microsoft.com/office/drawing/2014/main" id="{3351FBFB-896F-4ECB-BC14-031539042442}"/>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9FC08F96-7AA7-4837-A50D-F9B6CE94C369}"/>
              </a:ext>
            </a:extLst>
          </p:cNvPr>
          <p:cNvSpPr>
            <a:spLocks noGrp="1"/>
          </p:cNvSpPr>
          <p:nvPr>
            <p:ph type="sldNum" sz="quarter" idx="12"/>
          </p:nvPr>
        </p:nvSpPr>
        <p:spPr/>
        <p:txBody>
          <a:bodyPr/>
          <a:lstStyle/>
          <a:p>
            <a:fld id="{2F12D8D5-D0B1-48D9-8C2C-8EDB62130CDA}" type="slidenum">
              <a:rPr lang="fr-CA" smtClean="0"/>
              <a:t>‹N°›</a:t>
            </a:fld>
            <a:endParaRPr lang="fr-CA"/>
          </a:p>
        </p:txBody>
      </p:sp>
    </p:spTree>
    <p:extLst>
      <p:ext uri="{BB962C8B-B14F-4D97-AF65-F5344CB8AC3E}">
        <p14:creationId xmlns:p14="http://schemas.microsoft.com/office/powerpoint/2010/main" val="3382806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C2EF88-46D4-493E-997E-F9811E077202}"/>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B568FAF3-ED53-4963-BEB9-704117DB94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651DA37-FF93-419A-85A1-BC740B0D49D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91463217-ABF6-4011-925C-05685F1BD9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5DC7B5A-4474-471C-8E60-47A5FEB414D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5EDCE5B0-DE1E-4497-BCC5-4F15F4C036F5}"/>
              </a:ext>
            </a:extLst>
          </p:cNvPr>
          <p:cNvSpPr>
            <a:spLocks noGrp="1"/>
          </p:cNvSpPr>
          <p:nvPr>
            <p:ph type="dt" sz="half" idx="10"/>
          </p:nvPr>
        </p:nvSpPr>
        <p:spPr/>
        <p:txBody>
          <a:bodyPr/>
          <a:lstStyle/>
          <a:p>
            <a:fld id="{D5D10966-5A87-482C-99CD-B42F831BB4CD}" type="datetimeFigureOut">
              <a:rPr lang="fr-CA" smtClean="0"/>
              <a:t>2023-04-14</a:t>
            </a:fld>
            <a:endParaRPr lang="fr-CA"/>
          </a:p>
        </p:txBody>
      </p:sp>
      <p:sp>
        <p:nvSpPr>
          <p:cNvPr id="8" name="Espace réservé du pied de page 7">
            <a:extLst>
              <a:ext uri="{FF2B5EF4-FFF2-40B4-BE49-F238E27FC236}">
                <a16:creationId xmlns:a16="http://schemas.microsoft.com/office/drawing/2014/main" id="{6450D4B6-6EBB-4366-B360-98962A70B1DC}"/>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35C1530E-2B89-46F9-A977-9605983BF000}"/>
              </a:ext>
            </a:extLst>
          </p:cNvPr>
          <p:cNvSpPr>
            <a:spLocks noGrp="1"/>
          </p:cNvSpPr>
          <p:nvPr>
            <p:ph type="sldNum" sz="quarter" idx="12"/>
          </p:nvPr>
        </p:nvSpPr>
        <p:spPr/>
        <p:txBody>
          <a:bodyPr/>
          <a:lstStyle/>
          <a:p>
            <a:fld id="{2F12D8D5-D0B1-48D9-8C2C-8EDB62130CDA}" type="slidenum">
              <a:rPr lang="fr-CA" smtClean="0"/>
              <a:t>‹N°›</a:t>
            </a:fld>
            <a:endParaRPr lang="fr-CA"/>
          </a:p>
        </p:txBody>
      </p:sp>
    </p:spTree>
    <p:extLst>
      <p:ext uri="{BB962C8B-B14F-4D97-AF65-F5344CB8AC3E}">
        <p14:creationId xmlns:p14="http://schemas.microsoft.com/office/powerpoint/2010/main" val="25609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B2C1DF-74EF-48C8-B87C-9883479D0076}"/>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4D3629DA-2F82-46FF-B5D2-2FED19508AF3}"/>
              </a:ext>
            </a:extLst>
          </p:cNvPr>
          <p:cNvSpPr>
            <a:spLocks noGrp="1"/>
          </p:cNvSpPr>
          <p:nvPr>
            <p:ph type="dt" sz="half" idx="10"/>
          </p:nvPr>
        </p:nvSpPr>
        <p:spPr/>
        <p:txBody>
          <a:bodyPr/>
          <a:lstStyle/>
          <a:p>
            <a:fld id="{D5D10966-5A87-482C-99CD-B42F831BB4CD}" type="datetimeFigureOut">
              <a:rPr lang="fr-CA" smtClean="0"/>
              <a:t>2023-04-14</a:t>
            </a:fld>
            <a:endParaRPr lang="fr-CA"/>
          </a:p>
        </p:txBody>
      </p:sp>
      <p:sp>
        <p:nvSpPr>
          <p:cNvPr id="4" name="Espace réservé du pied de page 3">
            <a:extLst>
              <a:ext uri="{FF2B5EF4-FFF2-40B4-BE49-F238E27FC236}">
                <a16:creationId xmlns:a16="http://schemas.microsoft.com/office/drawing/2014/main" id="{B93830B7-35F6-416D-8F55-20C4FD9CAC03}"/>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E968FADF-F21E-463B-8EC5-70E7ECBAB364}"/>
              </a:ext>
            </a:extLst>
          </p:cNvPr>
          <p:cNvSpPr>
            <a:spLocks noGrp="1"/>
          </p:cNvSpPr>
          <p:nvPr>
            <p:ph type="sldNum" sz="quarter" idx="12"/>
          </p:nvPr>
        </p:nvSpPr>
        <p:spPr/>
        <p:txBody>
          <a:bodyPr/>
          <a:lstStyle/>
          <a:p>
            <a:fld id="{2F12D8D5-D0B1-48D9-8C2C-8EDB62130CDA}" type="slidenum">
              <a:rPr lang="fr-CA" smtClean="0"/>
              <a:t>‹N°›</a:t>
            </a:fld>
            <a:endParaRPr lang="fr-CA"/>
          </a:p>
        </p:txBody>
      </p:sp>
    </p:spTree>
    <p:extLst>
      <p:ext uri="{BB962C8B-B14F-4D97-AF65-F5344CB8AC3E}">
        <p14:creationId xmlns:p14="http://schemas.microsoft.com/office/powerpoint/2010/main" val="4042174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051B148-4DD1-4878-B597-B707B2770490}"/>
              </a:ext>
            </a:extLst>
          </p:cNvPr>
          <p:cNvSpPr>
            <a:spLocks noGrp="1"/>
          </p:cNvSpPr>
          <p:nvPr>
            <p:ph type="dt" sz="half" idx="10"/>
          </p:nvPr>
        </p:nvSpPr>
        <p:spPr/>
        <p:txBody>
          <a:bodyPr/>
          <a:lstStyle/>
          <a:p>
            <a:fld id="{D5D10966-5A87-482C-99CD-B42F831BB4CD}" type="datetimeFigureOut">
              <a:rPr lang="fr-CA" smtClean="0"/>
              <a:t>2023-04-14</a:t>
            </a:fld>
            <a:endParaRPr lang="fr-CA"/>
          </a:p>
        </p:txBody>
      </p:sp>
      <p:sp>
        <p:nvSpPr>
          <p:cNvPr id="3" name="Espace réservé du pied de page 2">
            <a:extLst>
              <a:ext uri="{FF2B5EF4-FFF2-40B4-BE49-F238E27FC236}">
                <a16:creationId xmlns:a16="http://schemas.microsoft.com/office/drawing/2014/main" id="{506A6718-3818-41A8-B2B6-98CB05F020F3}"/>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050BF0CB-396C-44BA-B30E-8694BEB02A5F}"/>
              </a:ext>
            </a:extLst>
          </p:cNvPr>
          <p:cNvSpPr>
            <a:spLocks noGrp="1"/>
          </p:cNvSpPr>
          <p:nvPr>
            <p:ph type="sldNum" sz="quarter" idx="12"/>
          </p:nvPr>
        </p:nvSpPr>
        <p:spPr/>
        <p:txBody>
          <a:bodyPr/>
          <a:lstStyle/>
          <a:p>
            <a:fld id="{2F12D8D5-D0B1-48D9-8C2C-8EDB62130CDA}" type="slidenum">
              <a:rPr lang="fr-CA" smtClean="0"/>
              <a:t>‹N°›</a:t>
            </a:fld>
            <a:endParaRPr lang="fr-CA"/>
          </a:p>
        </p:txBody>
      </p:sp>
    </p:spTree>
    <p:extLst>
      <p:ext uri="{BB962C8B-B14F-4D97-AF65-F5344CB8AC3E}">
        <p14:creationId xmlns:p14="http://schemas.microsoft.com/office/powerpoint/2010/main" val="713107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FAB081-68E2-4984-8ABC-F101400F5BA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BCF6328A-D229-4E88-AB37-659159DE63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EB90DB53-FFE0-4E54-A820-E5E77F97E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EB6ECC3-0E50-4E07-AD60-75099A93EA4F}"/>
              </a:ext>
            </a:extLst>
          </p:cNvPr>
          <p:cNvSpPr>
            <a:spLocks noGrp="1"/>
          </p:cNvSpPr>
          <p:nvPr>
            <p:ph type="dt" sz="half" idx="10"/>
          </p:nvPr>
        </p:nvSpPr>
        <p:spPr/>
        <p:txBody>
          <a:bodyPr/>
          <a:lstStyle/>
          <a:p>
            <a:fld id="{D5D10966-5A87-482C-99CD-B42F831BB4CD}" type="datetimeFigureOut">
              <a:rPr lang="fr-CA" smtClean="0"/>
              <a:t>2023-04-14</a:t>
            </a:fld>
            <a:endParaRPr lang="fr-CA"/>
          </a:p>
        </p:txBody>
      </p:sp>
      <p:sp>
        <p:nvSpPr>
          <p:cNvPr id="6" name="Espace réservé du pied de page 5">
            <a:extLst>
              <a:ext uri="{FF2B5EF4-FFF2-40B4-BE49-F238E27FC236}">
                <a16:creationId xmlns:a16="http://schemas.microsoft.com/office/drawing/2014/main" id="{D78A45A9-CF5F-4665-B018-70E31C23E5A3}"/>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35320E70-5D2B-4AF3-B654-A1C65B2E1123}"/>
              </a:ext>
            </a:extLst>
          </p:cNvPr>
          <p:cNvSpPr>
            <a:spLocks noGrp="1"/>
          </p:cNvSpPr>
          <p:nvPr>
            <p:ph type="sldNum" sz="quarter" idx="12"/>
          </p:nvPr>
        </p:nvSpPr>
        <p:spPr/>
        <p:txBody>
          <a:bodyPr/>
          <a:lstStyle/>
          <a:p>
            <a:fld id="{2F12D8D5-D0B1-48D9-8C2C-8EDB62130CDA}" type="slidenum">
              <a:rPr lang="fr-CA" smtClean="0"/>
              <a:t>‹N°›</a:t>
            </a:fld>
            <a:endParaRPr lang="fr-CA"/>
          </a:p>
        </p:txBody>
      </p:sp>
    </p:spTree>
    <p:extLst>
      <p:ext uri="{BB962C8B-B14F-4D97-AF65-F5344CB8AC3E}">
        <p14:creationId xmlns:p14="http://schemas.microsoft.com/office/powerpoint/2010/main" val="3789012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957B3-9CCD-470D-8184-B73EDB9200C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FD3D7A64-6402-46D9-9D71-D17BA0C760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4E99C0CA-0B45-4FAD-ACE4-97623D5666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27E4991-6FD7-4AC0-A02E-62BFA91C2037}"/>
              </a:ext>
            </a:extLst>
          </p:cNvPr>
          <p:cNvSpPr>
            <a:spLocks noGrp="1"/>
          </p:cNvSpPr>
          <p:nvPr>
            <p:ph type="dt" sz="half" idx="10"/>
          </p:nvPr>
        </p:nvSpPr>
        <p:spPr/>
        <p:txBody>
          <a:bodyPr/>
          <a:lstStyle/>
          <a:p>
            <a:fld id="{D5D10966-5A87-482C-99CD-B42F831BB4CD}" type="datetimeFigureOut">
              <a:rPr lang="fr-CA" smtClean="0"/>
              <a:t>2023-04-14</a:t>
            </a:fld>
            <a:endParaRPr lang="fr-CA"/>
          </a:p>
        </p:txBody>
      </p:sp>
      <p:sp>
        <p:nvSpPr>
          <p:cNvPr id="6" name="Espace réservé du pied de page 5">
            <a:extLst>
              <a:ext uri="{FF2B5EF4-FFF2-40B4-BE49-F238E27FC236}">
                <a16:creationId xmlns:a16="http://schemas.microsoft.com/office/drawing/2014/main" id="{526D56B7-7B0C-4AFC-A0A1-DB3AB302930A}"/>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363C1BB2-7C37-401A-B971-93CC7B65E264}"/>
              </a:ext>
            </a:extLst>
          </p:cNvPr>
          <p:cNvSpPr>
            <a:spLocks noGrp="1"/>
          </p:cNvSpPr>
          <p:nvPr>
            <p:ph type="sldNum" sz="quarter" idx="12"/>
          </p:nvPr>
        </p:nvSpPr>
        <p:spPr/>
        <p:txBody>
          <a:bodyPr/>
          <a:lstStyle/>
          <a:p>
            <a:fld id="{2F12D8D5-D0B1-48D9-8C2C-8EDB62130CDA}" type="slidenum">
              <a:rPr lang="fr-CA" smtClean="0"/>
              <a:t>‹N°›</a:t>
            </a:fld>
            <a:endParaRPr lang="fr-CA"/>
          </a:p>
        </p:txBody>
      </p:sp>
    </p:spTree>
    <p:extLst>
      <p:ext uri="{BB962C8B-B14F-4D97-AF65-F5344CB8AC3E}">
        <p14:creationId xmlns:p14="http://schemas.microsoft.com/office/powerpoint/2010/main" val="1984662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A6B4974-00D6-4358-BFD4-4DA7D77744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AC860C43-1BE3-4C7F-B0A2-3B12A1A09C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A3C9FC09-713A-4C2A-B05D-69BEA17E78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10966-5A87-482C-99CD-B42F831BB4CD}" type="datetimeFigureOut">
              <a:rPr lang="fr-CA" smtClean="0"/>
              <a:t>2023-04-14</a:t>
            </a:fld>
            <a:endParaRPr lang="fr-CA"/>
          </a:p>
        </p:txBody>
      </p:sp>
      <p:sp>
        <p:nvSpPr>
          <p:cNvPr id="5" name="Espace réservé du pied de page 4">
            <a:extLst>
              <a:ext uri="{FF2B5EF4-FFF2-40B4-BE49-F238E27FC236}">
                <a16:creationId xmlns:a16="http://schemas.microsoft.com/office/drawing/2014/main" id="{6FC04374-4B11-4191-88C9-0270C04929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CA8E9A4E-E947-45E9-BCE0-4F54AE2F3F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2D8D5-D0B1-48D9-8C2C-8EDB62130CDA}" type="slidenum">
              <a:rPr lang="fr-CA" smtClean="0"/>
              <a:t>‹N°›</a:t>
            </a:fld>
            <a:endParaRPr lang="fr-CA"/>
          </a:p>
        </p:txBody>
      </p:sp>
    </p:spTree>
    <p:extLst>
      <p:ext uri="{BB962C8B-B14F-4D97-AF65-F5344CB8AC3E}">
        <p14:creationId xmlns:p14="http://schemas.microsoft.com/office/powerpoint/2010/main" val="638453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s://youtu.be/7I9ZmhvQklE"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Wv-bLXp9PGI"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youtu.be/HFv5LnzL6es"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youtu.be/55sYvDI-BY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BrgA9qIZLpM"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youtu.be/GBj4vepZATk"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youtu.be/FGrM5r7wwW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ckytAvR5niM"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sqApl_iNd6s" TargetMode="External"/><Relationship Id="rId7" Type="http://schemas.openxmlformats.org/officeDocument/2006/relationships/image" Target="../media/image20.jpeg"/><Relationship Id="rId2" Type="http://schemas.openxmlformats.org/officeDocument/2006/relationships/hyperlink" Target="https://youtu.be/CmxRPaQ_AFw" TargetMode="External"/><Relationship Id="rId1" Type="http://schemas.openxmlformats.org/officeDocument/2006/relationships/slideLayout" Target="../slideLayouts/slideLayout1.xml"/><Relationship Id="rId6" Type="http://schemas.openxmlformats.org/officeDocument/2006/relationships/hyperlink" Target="https://youtu.be/gH37_V6dHgY" TargetMode="External"/><Relationship Id="rId5" Type="http://schemas.openxmlformats.org/officeDocument/2006/relationships/hyperlink" Target="https://youtu.be/WlW7W92YUZI" TargetMode="External"/><Relationship Id="rId4" Type="http://schemas.openxmlformats.org/officeDocument/2006/relationships/hyperlink" Target="https://youtu.be/K3I2LA7qSN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youtu.be/cIoEJh5iYYQ"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JVqzsvj46hU"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CszMEbdTP88" TargetMode="Externa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GAzlp5SLhno"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youtu.be/Djxk3kW75tI"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GSbXSqAbcEA"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U-aaiThAEBM"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GXHtYOsLw48"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78" name="Rectangle 2277">
            <a:extLst>
              <a:ext uri="{FF2B5EF4-FFF2-40B4-BE49-F238E27FC236}">
                <a16:creationId xmlns:a16="http://schemas.microsoft.com/office/drawing/2014/main" id="{848F64AA-5BE2-4280-BEFA-DC288118F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Denver : découvrez les premiers épisodes du reboot de la série">
            <a:extLst>
              <a:ext uri="{FF2B5EF4-FFF2-40B4-BE49-F238E27FC236}">
                <a16:creationId xmlns:a16="http://schemas.microsoft.com/office/drawing/2014/main" id="{BC6790E1-E86B-4280-922B-CBEB4A1236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405"/>
          <a:stretch/>
        </p:blipFill>
        <p:spPr bwMode="auto">
          <a:xfrm>
            <a:off x="20" y="2"/>
            <a:ext cx="7534620" cy="4197368"/>
          </a:xfrm>
          <a:custGeom>
            <a:avLst/>
            <a:gdLst/>
            <a:ahLst/>
            <a:cxnLst/>
            <a:rect l="l" t="t" r="r" b="b"/>
            <a:pathLst>
              <a:path w="7534640" h="4197368">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509063" y="4095753"/>
                  <a:pt x="4453918" y="4128339"/>
                  <a:pt x="4430941" y="4172622"/>
                </a:cubicBezTo>
                <a:lnTo>
                  <a:pt x="4423415" y="4197368"/>
                </a:lnTo>
                <a:lnTo>
                  <a:pt x="0" y="4197368"/>
                </a:lnTo>
                <a:close/>
              </a:path>
            </a:pathLst>
          </a:custGeom>
          <a:noFill/>
          <a:extLst>
            <a:ext uri="{909E8E84-426E-40DD-AFC4-6F175D3DCCD1}">
              <a14:hiddenFill xmlns:a14="http://schemas.microsoft.com/office/drawing/2010/main">
                <a:solidFill>
                  <a:srgbClr val="FFFFFF"/>
                </a:solidFill>
              </a14:hiddenFill>
            </a:ext>
          </a:extLst>
        </p:spPr>
      </p:pic>
      <p:pic>
        <p:nvPicPr>
          <p:cNvPr id="2058" name="Picture 10" descr="The Daltons | Dubbing Wikia | Fandom">
            <a:extLst>
              <a:ext uri="{FF2B5EF4-FFF2-40B4-BE49-F238E27FC236}">
                <a16:creationId xmlns:a16="http://schemas.microsoft.com/office/drawing/2014/main" id="{47B3459D-0B60-42B6-AB8F-8A595C6B6A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789" r="1" b="15507"/>
          <a:stretch/>
        </p:blipFill>
        <p:spPr bwMode="auto">
          <a:xfrm>
            <a:off x="7653536" y="1"/>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Lst>
        </p:spPr>
      </p:pic>
      <p:pic>
        <p:nvPicPr>
          <p:cNvPr id="7" name="Picture 12" descr="Franklin - Hurry Up Franklin / Franklin's Bad Day - Ep. 2 - YouTube">
            <a:extLst>
              <a:ext uri="{FF2B5EF4-FFF2-40B4-BE49-F238E27FC236}">
                <a16:creationId xmlns:a16="http://schemas.microsoft.com/office/drawing/2014/main" id="{925FB683-B026-4E7A-8850-53775386724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713" r="-1" b="26717"/>
          <a:stretch/>
        </p:blipFill>
        <p:spPr bwMode="auto">
          <a:xfrm>
            <a:off x="1" y="4325132"/>
            <a:ext cx="6836850" cy="2541737"/>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9F8C1DE7-546C-4D03-BE1B-AA767DFB73F9}"/>
              </a:ext>
            </a:extLst>
          </p:cNvPr>
          <p:cNvSpPr txBox="1"/>
          <p:nvPr/>
        </p:nvSpPr>
        <p:spPr>
          <a:xfrm>
            <a:off x="6343650" y="3996130"/>
            <a:ext cx="5505814" cy="1576910"/>
          </a:xfrm>
          <a:prstGeom prst="rect">
            <a:avLst/>
          </a:prstGeom>
        </p:spPr>
        <p:txBody>
          <a:bodyPr vert="horz" lIns="91440" tIns="45720" rIns="91440" bIns="45720" rtlCol="0" anchor="b">
            <a:normAutofit fontScale="92500" lnSpcReduction="20000"/>
          </a:bodyPr>
          <a:lstStyle/>
          <a:p>
            <a:pPr>
              <a:lnSpc>
                <a:spcPct val="90000"/>
              </a:lnSpc>
              <a:spcBef>
                <a:spcPct val="0"/>
              </a:spcBef>
              <a:spcAft>
                <a:spcPts val="600"/>
              </a:spcAft>
            </a:pPr>
            <a:r>
              <a:rPr lang="en-US" sz="4400" kern="1200" dirty="0">
                <a:solidFill>
                  <a:schemeClr val="tx1"/>
                </a:solidFill>
                <a:latin typeface="+mj-lt"/>
                <a:ea typeface="+mj-ea"/>
                <a:cs typeface="+mj-cs"/>
              </a:rPr>
              <a:t>Une </a:t>
            </a:r>
            <a:r>
              <a:rPr lang="en-US" sz="4400" dirty="0" err="1">
                <a:latin typeface="+mj-lt"/>
                <a:ea typeface="+mj-ea"/>
                <a:cs typeface="+mj-cs"/>
              </a:rPr>
              <a:t>l</a:t>
            </a:r>
            <a:r>
              <a:rPr lang="en-US" sz="4400" kern="1200" dirty="0" err="1">
                <a:solidFill>
                  <a:schemeClr val="tx1"/>
                </a:solidFill>
                <a:latin typeface="+mj-lt"/>
                <a:ea typeface="+mj-ea"/>
                <a:cs typeface="+mj-cs"/>
              </a:rPr>
              <a:t>iste</a:t>
            </a:r>
            <a:r>
              <a:rPr lang="en-US" sz="4400" kern="1200" dirty="0">
                <a:solidFill>
                  <a:schemeClr val="tx1"/>
                </a:solidFill>
                <a:latin typeface="+mj-lt"/>
                <a:ea typeface="+mj-ea"/>
                <a:cs typeface="+mj-cs"/>
              </a:rPr>
              <a:t> des dessins </a:t>
            </a:r>
            <a:r>
              <a:rPr lang="en-US" sz="4400" kern="1200" dirty="0" err="1">
                <a:solidFill>
                  <a:schemeClr val="tx1"/>
                </a:solidFill>
                <a:latin typeface="+mj-lt"/>
                <a:ea typeface="+mj-ea"/>
                <a:cs typeface="+mj-cs"/>
              </a:rPr>
              <a:t>animés</a:t>
            </a:r>
            <a:r>
              <a:rPr lang="en-US" sz="4400" kern="1200" dirty="0">
                <a:solidFill>
                  <a:schemeClr val="tx1"/>
                </a:solidFill>
                <a:latin typeface="+mj-lt"/>
                <a:ea typeface="+mj-ea"/>
                <a:cs typeface="+mj-cs"/>
              </a:rPr>
              <a:t> </a:t>
            </a:r>
            <a:r>
              <a:rPr lang="en-US" sz="4400" kern="1200" dirty="0" err="1">
                <a:solidFill>
                  <a:schemeClr val="tx1"/>
                </a:solidFill>
                <a:latin typeface="+mj-lt"/>
                <a:ea typeface="+mj-ea"/>
                <a:cs typeface="+mj-cs"/>
              </a:rPr>
              <a:t>en</a:t>
            </a:r>
            <a:r>
              <a:rPr lang="en-US" sz="4400" kern="1200" dirty="0">
                <a:solidFill>
                  <a:schemeClr val="tx1"/>
                </a:solidFill>
                <a:latin typeface="+mj-lt"/>
                <a:ea typeface="+mj-ea"/>
                <a:cs typeface="+mj-cs"/>
              </a:rPr>
              <a:t> </a:t>
            </a:r>
            <a:r>
              <a:rPr lang="en-US" sz="4400" dirty="0" err="1">
                <a:latin typeface="+mj-lt"/>
                <a:ea typeface="+mj-ea"/>
                <a:cs typeface="+mj-cs"/>
              </a:rPr>
              <a:t>f</a:t>
            </a:r>
            <a:r>
              <a:rPr lang="en-US" sz="4400" kern="1200" dirty="0" err="1">
                <a:solidFill>
                  <a:schemeClr val="tx1"/>
                </a:solidFill>
                <a:latin typeface="+mj-lt"/>
                <a:ea typeface="+mj-ea"/>
                <a:cs typeface="+mj-cs"/>
              </a:rPr>
              <a:t>rançais</a:t>
            </a:r>
            <a:endParaRPr lang="en-US" sz="4400" kern="1200" dirty="0">
              <a:solidFill>
                <a:schemeClr val="tx1"/>
              </a:solidFill>
              <a:latin typeface="+mj-lt"/>
              <a:ea typeface="+mj-ea"/>
              <a:cs typeface="+mj-cs"/>
            </a:endParaRPr>
          </a:p>
          <a:p>
            <a:pPr>
              <a:lnSpc>
                <a:spcPct val="90000"/>
              </a:lnSpc>
              <a:spcBef>
                <a:spcPct val="0"/>
              </a:spcBef>
              <a:spcAft>
                <a:spcPts val="600"/>
              </a:spcAft>
            </a:pPr>
            <a:r>
              <a:rPr lang="en-US" sz="4400" dirty="0">
                <a:latin typeface="+mj-lt"/>
                <a:ea typeface="+mj-ea"/>
                <a:cs typeface="+mj-cs"/>
              </a:rPr>
              <a:t>                                </a:t>
            </a:r>
            <a:r>
              <a:rPr lang="en-US" sz="1300" dirty="0">
                <a:latin typeface="+mj-lt"/>
                <a:ea typeface="+mj-ea"/>
                <a:cs typeface="+mj-cs"/>
              </a:rPr>
              <a:t>Yvonne</a:t>
            </a:r>
            <a:endParaRPr lang="en-US" sz="1300" kern="1200" dirty="0">
              <a:solidFill>
                <a:schemeClr val="tx1"/>
              </a:solidFill>
              <a:latin typeface="+mj-lt"/>
              <a:ea typeface="+mj-ea"/>
              <a:cs typeface="+mj-cs"/>
            </a:endParaRPr>
          </a:p>
        </p:txBody>
      </p:sp>
    </p:spTree>
    <p:extLst>
      <p:ext uri="{BB962C8B-B14F-4D97-AF65-F5344CB8AC3E}">
        <p14:creationId xmlns:p14="http://schemas.microsoft.com/office/powerpoint/2010/main" val="2917133498"/>
      </p:ext>
    </p:extLst>
  </p:cSld>
  <p:clrMapOvr>
    <a:masterClrMapping/>
  </p:clrMapOvr>
  <mc:AlternateContent xmlns:mc="http://schemas.openxmlformats.org/markup-compatibility/2006">
    <mc:Choice xmlns:p14="http://schemas.microsoft.com/office/powerpoint/2010/main" Requires="p14">
      <p:transition spd="slow" p14:dur="2000" advTm="5689"/>
    </mc:Choice>
    <mc:Fallback>
      <p:transition spd="slow" advTm="568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249" name="Freeform: Shape 10248">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42" name="Picture 2" descr="Asterix and obelix hi-res stock photography and images - Alamy">
            <a:extLst>
              <a:ext uri="{FF2B5EF4-FFF2-40B4-BE49-F238E27FC236}">
                <a16:creationId xmlns:a16="http://schemas.microsoft.com/office/drawing/2014/main" id="{AC7075E1-5840-4198-B74D-13B3FB05C7E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41053" y="1521269"/>
            <a:ext cx="4777381" cy="364275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10255" name="Arc 10250">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8ED5A29D-9898-4854-903C-07AB6C3E9D1F}"/>
              </a:ext>
            </a:extLst>
          </p:cNvPr>
          <p:cNvSpPr>
            <a:spLocks noGrp="1"/>
          </p:cNvSpPr>
          <p:nvPr>
            <p:ph type="title"/>
          </p:nvPr>
        </p:nvSpPr>
        <p:spPr>
          <a:xfrm>
            <a:off x="838201" y="479493"/>
            <a:ext cx="5257800" cy="1325563"/>
          </a:xfrm>
        </p:spPr>
        <p:txBody>
          <a:bodyPr>
            <a:normAutofit/>
          </a:bodyPr>
          <a:lstStyle/>
          <a:p>
            <a:r>
              <a:rPr lang="fr-CA"/>
              <a:t>Astérix et Obélix</a:t>
            </a:r>
            <a:endParaRPr lang="fr-CA" dirty="0"/>
          </a:p>
        </p:txBody>
      </p:sp>
      <p:sp>
        <p:nvSpPr>
          <p:cNvPr id="3" name="Espace réservé du contenu 2">
            <a:extLst>
              <a:ext uri="{FF2B5EF4-FFF2-40B4-BE49-F238E27FC236}">
                <a16:creationId xmlns:a16="http://schemas.microsoft.com/office/drawing/2014/main" id="{AA7F8A90-5971-45B5-871B-D6B74360D290}"/>
              </a:ext>
            </a:extLst>
          </p:cNvPr>
          <p:cNvSpPr>
            <a:spLocks noGrp="1"/>
          </p:cNvSpPr>
          <p:nvPr>
            <p:ph idx="1"/>
          </p:nvPr>
        </p:nvSpPr>
        <p:spPr>
          <a:xfrm>
            <a:off x="838201" y="1984443"/>
            <a:ext cx="5257800" cy="4192520"/>
          </a:xfrm>
        </p:spPr>
        <p:txBody>
          <a:bodyPr>
            <a:normAutofit/>
          </a:bodyPr>
          <a:lstStyle/>
          <a:p>
            <a:r>
              <a:rPr lang="fr-CA" dirty="0"/>
              <a:t>C’est une série française adaptée en bandes dessinées . La Gaule est occupée par les romains mais seul le village d’Astérix et </a:t>
            </a:r>
            <a:r>
              <a:rPr lang="fr-CA" dirty="0" err="1"/>
              <a:t>Obelix</a:t>
            </a:r>
            <a:r>
              <a:rPr lang="fr-CA" dirty="0"/>
              <a:t> résiste grâce à la potion magique de </a:t>
            </a:r>
            <a:r>
              <a:rPr lang="fr-CA" dirty="0" err="1"/>
              <a:t>Panoramix</a:t>
            </a:r>
            <a:r>
              <a:rPr lang="fr-CA" dirty="0"/>
              <a:t>.</a:t>
            </a:r>
          </a:p>
          <a:p>
            <a:pPr marL="0" indent="0">
              <a:buNone/>
            </a:pPr>
            <a:r>
              <a:rPr lang="fr-CA" dirty="0"/>
              <a:t> </a:t>
            </a:r>
          </a:p>
          <a:p>
            <a:pPr marL="0" indent="0">
              <a:buNone/>
            </a:pPr>
            <a:r>
              <a:rPr lang="fr-CA" dirty="0">
                <a:hlinkClick r:id="rId3"/>
              </a:rPr>
              <a:t>https://youtu.be/7I9ZmhvQklE</a:t>
            </a:r>
            <a:r>
              <a:rPr lang="fr-CA" dirty="0"/>
              <a:t> </a:t>
            </a:r>
          </a:p>
        </p:txBody>
      </p:sp>
    </p:spTree>
    <p:extLst>
      <p:ext uri="{BB962C8B-B14F-4D97-AF65-F5344CB8AC3E}">
        <p14:creationId xmlns:p14="http://schemas.microsoft.com/office/powerpoint/2010/main" val="57868742"/>
      </p:ext>
    </p:extLst>
  </p:cSld>
  <p:clrMapOvr>
    <a:masterClrMapping/>
  </p:clrMapOvr>
  <mc:AlternateContent xmlns:mc="http://schemas.openxmlformats.org/markup-compatibility/2006">
    <mc:Choice xmlns:p14="http://schemas.microsoft.com/office/powerpoint/2010/main" Requires="p14">
      <p:transition spd="slow" p14:dur="2000" advTm="6623"/>
    </mc:Choice>
    <mc:Fallback>
      <p:transition spd="slow" advTm="662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Les Pyjamasques – Les soucis, ils les règlent la nuit ! | «Tu auras les  yeux carrés">
            <a:extLst>
              <a:ext uri="{FF2B5EF4-FFF2-40B4-BE49-F238E27FC236}">
                <a16:creationId xmlns:a16="http://schemas.microsoft.com/office/drawing/2014/main" id="{9EFACD0F-DE43-41AC-AAD6-4244F145A2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59"/>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1273" name="Rectangle 112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FA7AC4DD-892E-4568-94BE-07EC942708BB}"/>
              </a:ext>
            </a:extLst>
          </p:cNvPr>
          <p:cNvSpPr>
            <a:spLocks noGrp="1"/>
          </p:cNvSpPr>
          <p:nvPr>
            <p:ph type="title"/>
          </p:nvPr>
        </p:nvSpPr>
        <p:spPr>
          <a:xfrm>
            <a:off x="7531610" y="365125"/>
            <a:ext cx="3822189" cy="1899912"/>
          </a:xfrm>
        </p:spPr>
        <p:txBody>
          <a:bodyPr>
            <a:normAutofit/>
          </a:bodyPr>
          <a:lstStyle/>
          <a:p>
            <a:r>
              <a:rPr lang="fr-CA" sz="4000"/>
              <a:t>Pyjamasques</a:t>
            </a:r>
          </a:p>
        </p:txBody>
      </p:sp>
      <p:sp>
        <p:nvSpPr>
          <p:cNvPr id="3" name="Espace réservé du contenu 2">
            <a:extLst>
              <a:ext uri="{FF2B5EF4-FFF2-40B4-BE49-F238E27FC236}">
                <a16:creationId xmlns:a16="http://schemas.microsoft.com/office/drawing/2014/main" id="{F20FE6AC-A6ED-46EC-8791-1039C0BA938C}"/>
              </a:ext>
            </a:extLst>
          </p:cNvPr>
          <p:cNvSpPr>
            <a:spLocks noGrp="1"/>
          </p:cNvSpPr>
          <p:nvPr>
            <p:ph idx="1"/>
          </p:nvPr>
        </p:nvSpPr>
        <p:spPr>
          <a:xfrm>
            <a:off x="7531610" y="2434201"/>
            <a:ext cx="3822189" cy="3742762"/>
          </a:xfrm>
        </p:spPr>
        <p:txBody>
          <a:bodyPr>
            <a:normAutofit/>
          </a:bodyPr>
          <a:lstStyle/>
          <a:p>
            <a:pPr marL="0" indent="0">
              <a:buNone/>
            </a:pPr>
            <a:r>
              <a:rPr lang="fr-CA" sz="2000" dirty="0"/>
              <a:t>Série télévisée très appréciée des enfants. D’origine Franco britannique, celle-ci est basée sur la série de livres </a:t>
            </a:r>
            <a:r>
              <a:rPr lang="fr-CA" sz="2000" i="1" dirty="0"/>
              <a:t>Les </a:t>
            </a:r>
            <a:r>
              <a:rPr lang="fr-CA" sz="2000" i="1" dirty="0" err="1"/>
              <a:t>Pyjamasques</a:t>
            </a:r>
            <a:r>
              <a:rPr lang="fr-CA" sz="2000" dirty="0"/>
              <a:t> de l'auteur français, Romuald </a:t>
            </a:r>
            <a:r>
              <a:rPr lang="fr-CA" sz="2000" dirty="0" err="1"/>
              <a:t>Racioppo</a:t>
            </a:r>
            <a:r>
              <a:rPr lang="fr-CA" sz="2000" dirty="0"/>
              <a:t>. Il s’agit des héros, amis et camarades de classe qui combattent le mal.</a:t>
            </a:r>
          </a:p>
          <a:p>
            <a:pPr marL="0" indent="0">
              <a:buNone/>
            </a:pPr>
            <a:endParaRPr lang="fr-CA" sz="2000" dirty="0"/>
          </a:p>
          <a:p>
            <a:pPr marL="0" indent="0">
              <a:buNone/>
            </a:pPr>
            <a:r>
              <a:rPr lang="fr-CA" sz="2000" dirty="0">
                <a:hlinkClick r:id="rId3"/>
              </a:rPr>
              <a:t>https://youtu.be/Wv-bLXp9PGI</a:t>
            </a:r>
            <a:r>
              <a:rPr lang="fr-CA" sz="2000" dirty="0"/>
              <a:t> </a:t>
            </a:r>
          </a:p>
        </p:txBody>
      </p:sp>
    </p:spTree>
    <p:extLst>
      <p:ext uri="{BB962C8B-B14F-4D97-AF65-F5344CB8AC3E}">
        <p14:creationId xmlns:p14="http://schemas.microsoft.com/office/powerpoint/2010/main" val="3976039931"/>
      </p:ext>
    </p:extLst>
  </p:cSld>
  <p:clrMapOvr>
    <a:masterClrMapping/>
  </p:clrMapOvr>
  <mc:AlternateContent xmlns:mc="http://schemas.openxmlformats.org/markup-compatibility/2006">
    <mc:Choice xmlns:p14="http://schemas.microsoft.com/office/powerpoint/2010/main" Requires="p14">
      <p:transition spd="slow" p14:dur="2000" advTm="5880"/>
    </mc:Choice>
    <mc:Fallback>
      <p:transition spd="slow" advTm="588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08" name="Rectangle 1230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C39117E-9E6D-40C2-9AA4-DB4BBC80EF62}"/>
              </a:ext>
            </a:extLst>
          </p:cNvPr>
          <p:cNvSpPr>
            <a:spLocks noGrp="1"/>
          </p:cNvSpPr>
          <p:nvPr>
            <p:ph type="ctrTitle"/>
          </p:nvPr>
        </p:nvSpPr>
        <p:spPr>
          <a:xfrm>
            <a:off x="5297762" y="640080"/>
            <a:ext cx="6251110" cy="3566160"/>
          </a:xfrm>
        </p:spPr>
        <p:txBody>
          <a:bodyPr anchor="b">
            <a:normAutofit/>
          </a:bodyPr>
          <a:lstStyle/>
          <a:p>
            <a:pPr algn="l"/>
            <a:r>
              <a:rPr lang="fr-CA" sz="5400"/>
              <a:t>La maison de Mickey</a:t>
            </a:r>
          </a:p>
        </p:txBody>
      </p:sp>
      <p:sp>
        <p:nvSpPr>
          <p:cNvPr id="3" name="Sous-titre 2">
            <a:extLst>
              <a:ext uri="{FF2B5EF4-FFF2-40B4-BE49-F238E27FC236}">
                <a16:creationId xmlns:a16="http://schemas.microsoft.com/office/drawing/2014/main" id="{91B5188C-F87E-4F0C-97EB-589FE712E622}"/>
              </a:ext>
            </a:extLst>
          </p:cNvPr>
          <p:cNvSpPr>
            <a:spLocks noGrp="1"/>
          </p:cNvSpPr>
          <p:nvPr>
            <p:ph type="subTitle" idx="1"/>
          </p:nvPr>
        </p:nvSpPr>
        <p:spPr>
          <a:xfrm>
            <a:off x="5297760" y="4636008"/>
            <a:ext cx="6251111" cy="1572768"/>
          </a:xfrm>
        </p:spPr>
        <p:txBody>
          <a:bodyPr>
            <a:normAutofit/>
          </a:bodyPr>
          <a:lstStyle/>
          <a:p>
            <a:pPr algn="l"/>
            <a:r>
              <a:rPr lang="fr-CA" sz="1700" dirty="0"/>
              <a:t>Mickey et tous ses amis font des jeux, de l'aventure et de la bonne humeur et toujours avec l'aide du tourniquet dans la maison de Mickey,</a:t>
            </a:r>
          </a:p>
          <a:p>
            <a:pPr algn="l"/>
            <a:r>
              <a:rPr lang="fr-CA" sz="1700" dirty="0"/>
              <a:t>Série américaine ayant une version française. </a:t>
            </a:r>
          </a:p>
          <a:p>
            <a:pPr algn="l"/>
            <a:r>
              <a:rPr lang="fr-CA" sz="1700" dirty="0">
                <a:hlinkClick r:id="rId2"/>
              </a:rPr>
              <a:t>https://youtu.be/HFv5LnzL6es</a:t>
            </a:r>
            <a:r>
              <a:rPr lang="fr-CA" sz="1700" dirty="0"/>
              <a:t> </a:t>
            </a:r>
          </a:p>
        </p:txBody>
      </p:sp>
      <p:pic>
        <p:nvPicPr>
          <p:cNvPr id="12290" name="Picture 2" descr="La Maison de Mickey - Série TV 2006 - AlloCiné">
            <a:extLst>
              <a:ext uri="{FF2B5EF4-FFF2-40B4-BE49-F238E27FC236}">
                <a16:creationId xmlns:a16="http://schemas.microsoft.com/office/drawing/2014/main" id="{A4DA697D-49C8-4C48-9FE8-8DEE76C6AE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2" r="3384"/>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23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0319849"/>
      </p:ext>
    </p:extLst>
  </p:cSld>
  <p:clrMapOvr>
    <a:masterClrMapping/>
  </p:clrMapOvr>
  <mc:AlternateContent xmlns:mc="http://schemas.openxmlformats.org/markup-compatibility/2006">
    <mc:Choice xmlns:p14="http://schemas.microsoft.com/office/powerpoint/2010/main" Requires="p14">
      <p:transition spd="slow" p14:dur="2000" advTm="8106"/>
    </mc:Choice>
    <mc:Fallback>
      <p:transition spd="slow" advTm="810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F3EF659-0DBF-4991-ACAA-6B7E30683E74}"/>
              </a:ext>
            </a:extLst>
          </p:cNvPr>
          <p:cNvSpPr>
            <a:spLocks noGrp="1"/>
          </p:cNvSpPr>
          <p:nvPr>
            <p:ph type="title"/>
          </p:nvPr>
        </p:nvSpPr>
        <p:spPr>
          <a:xfrm>
            <a:off x="838201" y="365125"/>
            <a:ext cx="5251316" cy="1807305"/>
          </a:xfrm>
        </p:spPr>
        <p:txBody>
          <a:bodyPr>
            <a:normAutofit/>
          </a:bodyPr>
          <a:lstStyle/>
          <a:p>
            <a:r>
              <a:rPr lang="fr-CA" dirty="0"/>
              <a:t>T’</a:t>
            </a:r>
            <a:r>
              <a:rPr lang="fr-CA" dirty="0" err="1"/>
              <a:t>choupi</a:t>
            </a:r>
            <a:r>
              <a:rPr lang="fr-CA" dirty="0"/>
              <a:t> et Doudou</a:t>
            </a:r>
          </a:p>
        </p:txBody>
      </p:sp>
      <p:sp>
        <p:nvSpPr>
          <p:cNvPr id="3" name="Espace réservé du contenu 2">
            <a:extLst>
              <a:ext uri="{FF2B5EF4-FFF2-40B4-BE49-F238E27FC236}">
                <a16:creationId xmlns:a16="http://schemas.microsoft.com/office/drawing/2014/main" id="{9BA4EEE3-2B34-4DF2-9B1D-3D21C94F2067}"/>
              </a:ext>
            </a:extLst>
          </p:cNvPr>
          <p:cNvSpPr>
            <a:spLocks noGrp="1"/>
          </p:cNvSpPr>
          <p:nvPr>
            <p:ph idx="1"/>
          </p:nvPr>
        </p:nvSpPr>
        <p:spPr>
          <a:xfrm>
            <a:off x="838200" y="2333297"/>
            <a:ext cx="4619621" cy="3843666"/>
          </a:xfrm>
        </p:spPr>
        <p:txBody>
          <a:bodyPr>
            <a:normAutofit/>
          </a:bodyPr>
          <a:lstStyle/>
          <a:p>
            <a:pPr marL="0" indent="0">
              <a:buNone/>
            </a:pPr>
            <a:r>
              <a:rPr lang="fr-CA" sz="2000" dirty="0"/>
              <a:t>T'</a:t>
            </a:r>
            <a:r>
              <a:rPr lang="fr-CA" sz="2000" dirty="0" err="1"/>
              <a:t>choupi</a:t>
            </a:r>
            <a:r>
              <a:rPr lang="fr-CA" sz="2000" b="1" i="1" dirty="0"/>
              <a:t> </a:t>
            </a:r>
            <a:r>
              <a:rPr lang="fr-CA" sz="2000" dirty="0"/>
              <a:t>et</a:t>
            </a:r>
            <a:r>
              <a:rPr lang="fr-CA" sz="2000" b="1" i="1" dirty="0"/>
              <a:t> </a:t>
            </a:r>
            <a:r>
              <a:rPr lang="fr-CA" sz="2000" dirty="0"/>
              <a:t>Doudou est une série télévisée adaptée de la série de littérature de jeunesse. Accompagné de son ours en peluche Doudou, T’</a:t>
            </a:r>
            <a:r>
              <a:rPr lang="fr-CA" sz="2000" dirty="0" err="1"/>
              <a:t>choupi</a:t>
            </a:r>
            <a:r>
              <a:rPr lang="fr-CA" sz="2000" dirty="0"/>
              <a:t> passe la plupart de son temps chez ses grands-parents, un très bon dessin animé pour les enfants. C’est un excellent dessin animé pour les enfants de la maternelle à la 2 </a:t>
            </a:r>
            <a:r>
              <a:rPr lang="fr-CA" sz="2000" dirty="0" err="1"/>
              <a:t>ème</a:t>
            </a:r>
            <a:r>
              <a:rPr lang="fr-CA" sz="2000" dirty="0"/>
              <a:t> année.</a:t>
            </a:r>
          </a:p>
          <a:p>
            <a:pPr marL="0" indent="0">
              <a:buNone/>
            </a:pPr>
            <a:r>
              <a:rPr lang="fr-CA" sz="2000" dirty="0">
                <a:hlinkClick r:id="rId2"/>
              </a:rPr>
              <a:t>https://youtu.be/55sYvDI-BYc</a:t>
            </a:r>
            <a:r>
              <a:rPr lang="fr-CA" sz="2000" dirty="0"/>
              <a:t> </a:t>
            </a:r>
          </a:p>
        </p:txBody>
      </p:sp>
      <p:pic>
        <p:nvPicPr>
          <p:cNvPr id="13314" name="Picture 2" descr="T'choupi et Doudou en Streaming sur Okoo - Molotov.tv">
            <a:extLst>
              <a:ext uri="{FF2B5EF4-FFF2-40B4-BE49-F238E27FC236}">
                <a16:creationId xmlns:a16="http://schemas.microsoft.com/office/drawing/2014/main" id="{C3EE60D7-D5DD-4A3F-A2BB-7B4DB3729C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304" r="-1" b="6573"/>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995752"/>
      </p:ext>
    </p:extLst>
  </p:cSld>
  <p:clrMapOvr>
    <a:masterClrMapping/>
  </p:clrMapOvr>
  <mc:AlternateContent xmlns:mc="http://schemas.openxmlformats.org/markup-compatibility/2006">
    <mc:Choice xmlns:p14="http://schemas.microsoft.com/office/powerpoint/2010/main" Requires="p14">
      <p:transition spd="slow" p14:dur="2000" advTm="5574"/>
    </mc:Choice>
    <mc:Fallback>
      <p:transition spd="slow" advTm="557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50" name="Rectangle 14349">
            <a:extLst>
              <a:ext uri="{FF2B5EF4-FFF2-40B4-BE49-F238E27FC236}">
                <a16:creationId xmlns:a16="http://schemas.microsoft.com/office/drawing/2014/main" id="{700E0F77-E936-4985-B7B1-B9823486A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4D3F5F0-F3D9-46A4-94C1-A17FDD693D5C}"/>
              </a:ext>
            </a:extLst>
          </p:cNvPr>
          <p:cNvSpPr>
            <a:spLocks noGrp="1"/>
          </p:cNvSpPr>
          <p:nvPr>
            <p:ph type="title"/>
          </p:nvPr>
        </p:nvSpPr>
        <p:spPr>
          <a:xfrm>
            <a:off x="517889" y="4883544"/>
            <a:ext cx="3876086" cy="1556907"/>
          </a:xfrm>
        </p:spPr>
        <p:txBody>
          <a:bodyPr anchor="ctr">
            <a:normAutofit/>
          </a:bodyPr>
          <a:lstStyle/>
          <a:p>
            <a:r>
              <a:rPr lang="fr-CA" sz="3200" dirty="0"/>
              <a:t>Les Dalton</a:t>
            </a:r>
          </a:p>
        </p:txBody>
      </p:sp>
      <p:sp>
        <p:nvSpPr>
          <p:cNvPr id="14352" name="Rectangle 14351">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54" name="Rectangle 1435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Les Dalton | Télé-Québec">
            <a:extLst>
              <a:ext uri="{FF2B5EF4-FFF2-40B4-BE49-F238E27FC236}">
                <a16:creationId xmlns:a16="http://schemas.microsoft.com/office/drawing/2014/main" id="{B564633B-0F6B-4389-A36C-2A1064A7E2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498" b="16034"/>
          <a:stretch/>
        </p:blipFill>
        <p:spPr bwMode="auto">
          <a:xfrm>
            <a:off x="971288" y="364142"/>
            <a:ext cx="10345478" cy="3867993"/>
          </a:xfrm>
          <a:prstGeom prst="rect">
            <a:avLst/>
          </a:prstGeom>
          <a:noFill/>
          <a:extLst>
            <a:ext uri="{909E8E84-426E-40DD-AFC4-6F175D3DCCD1}">
              <a14:hiddenFill xmlns:a14="http://schemas.microsoft.com/office/drawing/2010/main">
                <a:solidFill>
                  <a:srgbClr val="FFFFFF"/>
                </a:solidFill>
              </a14:hiddenFill>
            </a:ext>
          </a:extLst>
        </p:spPr>
      </p:pic>
      <p:sp>
        <p:nvSpPr>
          <p:cNvPr id="14356" name="Rectangle 14355">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7A73D0DB-1C12-4D02-854D-714C33F51849}"/>
              </a:ext>
            </a:extLst>
          </p:cNvPr>
          <p:cNvSpPr>
            <a:spLocks noGrp="1"/>
          </p:cNvSpPr>
          <p:nvPr>
            <p:ph idx="1"/>
          </p:nvPr>
        </p:nvSpPr>
        <p:spPr>
          <a:xfrm>
            <a:off x="5162719" y="4883544"/>
            <a:ext cx="6586915" cy="1556907"/>
          </a:xfrm>
        </p:spPr>
        <p:txBody>
          <a:bodyPr anchor="ctr">
            <a:normAutofit/>
          </a:bodyPr>
          <a:lstStyle/>
          <a:p>
            <a:r>
              <a:rPr lang="fr-CA" sz="1800" dirty="0"/>
              <a:t>C’est une série d’animations française qui relate l’histoire des frères bandits qui cherchent à tout prix à s’échapper de la prison.</a:t>
            </a:r>
          </a:p>
          <a:p>
            <a:endParaRPr lang="fr-CA" sz="1800" dirty="0"/>
          </a:p>
          <a:p>
            <a:r>
              <a:rPr lang="fr-CA" sz="1800" dirty="0">
                <a:hlinkClick r:id="rId3"/>
              </a:rPr>
              <a:t>https://youtu.be/BrgA9qIZLpM</a:t>
            </a:r>
            <a:r>
              <a:rPr lang="fr-CA" sz="1800" dirty="0"/>
              <a:t> </a:t>
            </a:r>
          </a:p>
        </p:txBody>
      </p:sp>
    </p:spTree>
    <p:extLst>
      <p:ext uri="{BB962C8B-B14F-4D97-AF65-F5344CB8AC3E}">
        <p14:creationId xmlns:p14="http://schemas.microsoft.com/office/powerpoint/2010/main" val="2498139114"/>
      </p:ext>
    </p:extLst>
  </p:cSld>
  <p:clrMapOvr>
    <a:masterClrMapping/>
  </p:clrMapOvr>
  <mc:AlternateContent xmlns:mc="http://schemas.openxmlformats.org/markup-compatibility/2006">
    <mc:Choice xmlns:p14="http://schemas.microsoft.com/office/powerpoint/2010/main" Requires="p14">
      <p:transition spd="slow" p14:dur="2000" advTm="7936"/>
    </mc:Choice>
    <mc:Fallback>
      <p:transition spd="slow" advTm="793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7" name="Rectangle 15366">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7AB0096-E8E5-439E-BE23-F58B313E06C6}"/>
              </a:ext>
            </a:extLst>
          </p:cNvPr>
          <p:cNvSpPr>
            <a:spLocks noGrp="1"/>
          </p:cNvSpPr>
          <p:nvPr>
            <p:ph type="ctrTitle"/>
          </p:nvPr>
        </p:nvSpPr>
        <p:spPr>
          <a:xfrm>
            <a:off x="6194716" y="739978"/>
            <a:ext cx="5334930" cy="3004145"/>
          </a:xfrm>
        </p:spPr>
        <p:txBody>
          <a:bodyPr>
            <a:normAutofit/>
          </a:bodyPr>
          <a:lstStyle/>
          <a:p>
            <a:r>
              <a:rPr lang="fr-CA" dirty="0"/>
              <a:t>Sonic Boom</a:t>
            </a:r>
          </a:p>
        </p:txBody>
      </p:sp>
      <p:sp>
        <p:nvSpPr>
          <p:cNvPr id="3" name="Sous-titre 2">
            <a:extLst>
              <a:ext uri="{FF2B5EF4-FFF2-40B4-BE49-F238E27FC236}">
                <a16:creationId xmlns:a16="http://schemas.microsoft.com/office/drawing/2014/main" id="{E25B7779-47EE-4848-8A63-85DEDB78CDE7}"/>
              </a:ext>
            </a:extLst>
          </p:cNvPr>
          <p:cNvSpPr>
            <a:spLocks noGrp="1"/>
          </p:cNvSpPr>
          <p:nvPr>
            <p:ph type="subTitle" idx="1"/>
          </p:nvPr>
        </p:nvSpPr>
        <p:spPr>
          <a:xfrm>
            <a:off x="6194715" y="3836197"/>
            <a:ext cx="5334931" cy="2189214"/>
          </a:xfrm>
        </p:spPr>
        <p:txBody>
          <a:bodyPr>
            <a:normAutofit/>
          </a:bodyPr>
          <a:lstStyle/>
          <a:p>
            <a:r>
              <a:rPr lang="fr-CA" dirty="0"/>
              <a:t>Amy Rose est une hérissonne âgée de 12 ans qui passe des aventure avec Sonic . C ’est une série américaine datant depuis 1993.</a:t>
            </a:r>
          </a:p>
          <a:p>
            <a:r>
              <a:rPr lang="fr-CA" dirty="0">
                <a:hlinkClick r:id="rId2"/>
              </a:rPr>
              <a:t>https://youtu.be/GBj4vepZATk</a:t>
            </a:r>
            <a:r>
              <a:rPr lang="fr-CA" dirty="0"/>
              <a:t> </a:t>
            </a:r>
          </a:p>
        </p:txBody>
      </p:sp>
      <p:sp>
        <p:nvSpPr>
          <p:cNvPr id="15369" name="Freeform: Shape 15368">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371" name="Freeform: Shape 15370">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373" name="Freeform: Shape 15372">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375" name="Freeform: Shape 15374">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5377" name="Freeform: Shape 15376">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15362" name="Picture 2" descr="Sonic Boom - watch tv show streaming online">
            <a:extLst>
              <a:ext uri="{FF2B5EF4-FFF2-40B4-BE49-F238E27FC236}">
                <a16:creationId xmlns:a16="http://schemas.microsoft.com/office/drawing/2014/main" id="{CB80FD19-9BE0-4375-8F75-DE14DCE3D7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41" r="2" b="25061"/>
          <a:stretch/>
        </p:blipFill>
        <p:spPr bwMode="auto">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15379" name="Freeform: Shape 15378">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917862637"/>
      </p:ext>
    </p:extLst>
  </p:cSld>
  <p:clrMapOvr>
    <a:masterClrMapping/>
  </p:clrMapOvr>
  <mc:AlternateContent xmlns:mc="http://schemas.openxmlformats.org/markup-compatibility/2006">
    <mc:Choice xmlns:p14="http://schemas.microsoft.com/office/powerpoint/2010/main" Requires="p14">
      <p:transition spd="slow" p14:dur="2000" advTm="7183"/>
    </mc:Choice>
    <mc:Fallback>
      <p:transition spd="slow" advTm="718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1" name="Rectangle 1639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47850F1-EC16-4686-B038-E225AC40A124}"/>
              </a:ext>
            </a:extLst>
          </p:cNvPr>
          <p:cNvSpPr>
            <a:spLocks noGrp="1"/>
          </p:cNvSpPr>
          <p:nvPr>
            <p:ph type="title"/>
          </p:nvPr>
        </p:nvSpPr>
        <p:spPr>
          <a:xfrm>
            <a:off x="838201" y="365125"/>
            <a:ext cx="5251316" cy="1807305"/>
          </a:xfrm>
        </p:spPr>
        <p:txBody>
          <a:bodyPr>
            <a:normAutofit/>
          </a:bodyPr>
          <a:lstStyle/>
          <a:p>
            <a:r>
              <a:rPr lang="fr-CA" dirty="0"/>
              <a:t>Garfield</a:t>
            </a:r>
          </a:p>
        </p:txBody>
      </p:sp>
      <p:sp>
        <p:nvSpPr>
          <p:cNvPr id="3" name="Espace réservé du contenu 2">
            <a:extLst>
              <a:ext uri="{FF2B5EF4-FFF2-40B4-BE49-F238E27FC236}">
                <a16:creationId xmlns:a16="http://schemas.microsoft.com/office/drawing/2014/main" id="{FA6F1BA7-9170-4A39-B6CC-B6A0177A5380}"/>
              </a:ext>
            </a:extLst>
          </p:cNvPr>
          <p:cNvSpPr>
            <a:spLocks noGrp="1"/>
          </p:cNvSpPr>
          <p:nvPr>
            <p:ph idx="1"/>
          </p:nvPr>
        </p:nvSpPr>
        <p:spPr>
          <a:xfrm>
            <a:off x="838200" y="2333297"/>
            <a:ext cx="4619621" cy="3843666"/>
          </a:xfrm>
        </p:spPr>
        <p:txBody>
          <a:bodyPr>
            <a:normAutofit/>
          </a:bodyPr>
          <a:lstStyle/>
          <a:p>
            <a:pPr marL="0" indent="0">
              <a:buNone/>
            </a:pPr>
            <a:r>
              <a:rPr lang="fr-CA" sz="2000" dirty="0"/>
              <a:t>Série américaine télévisée publiée en 1978, Garfield un chat roux paresseux qui adore la lasagne, Il vit avec son maitre Jon et un chien Odie, stupide.</a:t>
            </a:r>
          </a:p>
          <a:p>
            <a:pPr marL="0" indent="0">
              <a:buNone/>
            </a:pPr>
            <a:endParaRPr lang="fr-CA" sz="2000" dirty="0"/>
          </a:p>
          <a:p>
            <a:pPr marL="0" indent="0">
              <a:buNone/>
            </a:pPr>
            <a:r>
              <a:rPr lang="fr-CA" sz="2000" dirty="0">
                <a:hlinkClick r:id="rId2"/>
              </a:rPr>
              <a:t>https://youtu.be/FGrM5r7wwW0</a:t>
            </a:r>
            <a:r>
              <a:rPr lang="fr-CA" sz="2000" dirty="0"/>
              <a:t> </a:t>
            </a:r>
          </a:p>
        </p:txBody>
      </p:sp>
      <p:pic>
        <p:nvPicPr>
          <p:cNvPr id="16386" name="Picture 2" descr="Bandes dessinées - Garfield - Tome 74 Comme un lundi ! - DARGAUD">
            <a:extLst>
              <a:ext uri="{FF2B5EF4-FFF2-40B4-BE49-F238E27FC236}">
                <a16:creationId xmlns:a16="http://schemas.microsoft.com/office/drawing/2014/main" id="{7F795D23-540F-4FC5-904E-D25F51036B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2588"/>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898813"/>
      </p:ext>
    </p:extLst>
  </p:cSld>
  <p:clrMapOvr>
    <a:masterClrMapping/>
  </p:clrMapOvr>
  <mc:AlternateContent xmlns:mc="http://schemas.openxmlformats.org/markup-compatibility/2006">
    <mc:Choice xmlns:p14="http://schemas.microsoft.com/office/powerpoint/2010/main" Requires="p14">
      <p:transition spd="slow" p14:dur="2000" advTm="6983"/>
    </mc:Choice>
    <mc:Fallback>
      <p:transition spd="slow" advTm="698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22" name="Rectangle 17421">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41726FD-3920-4501-8217-A1FD705EEB42}"/>
              </a:ext>
            </a:extLst>
          </p:cNvPr>
          <p:cNvSpPr>
            <a:spLocks noGrp="1"/>
          </p:cNvSpPr>
          <p:nvPr>
            <p:ph type="title"/>
          </p:nvPr>
        </p:nvSpPr>
        <p:spPr>
          <a:xfrm>
            <a:off x="7239014" y="525982"/>
            <a:ext cx="4282983" cy="1200361"/>
          </a:xfrm>
        </p:spPr>
        <p:txBody>
          <a:bodyPr anchor="b">
            <a:normAutofit/>
          </a:bodyPr>
          <a:lstStyle/>
          <a:p>
            <a:r>
              <a:rPr lang="fr-CA" sz="3600"/>
              <a:t>Tamanoir et fourmi rouge</a:t>
            </a:r>
          </a:p>
        </p:txBody>
      </p:sp>
      <p:sp>
        <p:nvSpPr>
          <p:cNvPr id="17424" name="Rectangle 17423">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6" name="Rectangle 17425">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Tamanoir et Fourmi Rouge &quot;Tamanoir et les Flots bleus&quot; (Film Super 8) |  Bd-cine.com">
            <a:extLst>
              <a:ext uri="{FF2B5EF4-FFF2-40B4-BE49-F238E27FC236}">
                <a16:creationId xmlns:a16="http://schemas.microsoft.com/office/drawing/2014/main" id="{F8877141-AC21-4102-A252-75AE90E57C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399"/>
          <a:stretch/>
        </p:blipFill>
        <p:spPr bwMode="auto">
          <a:xfrm>
            <a:off x="576244" y="650494"/>
            <a:ext cx="5628018" cy="5324142"/>
          </a:xfrm>
          <a:prstGeom prst="rect">
            <a:avLst/>
          </a:prstGeom>
          <a:noFill/>
          <a:extLst>
            <a:ext uri="{909E8E84-426E-40DD-AFC4-6F175D3DCCD1}">
              <a14:hiddenFill xmlns:a14="http://schemas.microsoft.com/office/drawing/2010/main">
                <a:solidFill>
                  <a:srgbClr val="FFFFFF"/>
                </a:solidFill>
              </a14:hiddenFill>
            </a:ext>
          </a:extLst>
        </p:spPr>
      </p:pic>
      <p:sp>
        <p:nvSpPr>
          <p:cNvPr id="17428" name="Rectangle 17427">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1098639C-9D56-4E69-9CCC-0D586CBB9AA4}"/>
              </a:ext>
            </a:extLst>
          </p:cNvPr>
          <p:cNvSpPr>
            <a:spLocks noGrp="1"/>
          </p:cNvSpPr>
          <p:nvPr>
            <p:ph idx="1"/>
          </p:nvPr>
        </p:nvSpPr>
        <p:spPr>
          <a:xfrm>
            <a:off x="7239012" y="2031101"/>
            <a:ext cx="4282984" cy="3511943"/>
          </a:xfrm>
        </p:spPr>
        <p:txBody>
          <a:bodyPr anchor="ctr">
            <a:normAutofit/>
          </a:bodyPr>
          <a:lstStyle/>
          <a:p>
            <a:pPr marL="0" indent="0">
              <a:buNone/>
            </a:pPr>
            <a:r>
              <a:rPr lang="fr-CA" sz="1800" dirty="0"/>
              <a:t>Fourmi rouge est une adolescente ; Tamanoir qui, lui aussi rajeuni, poursuit comme toujours la fourmi pour tenter de la dévorer. Une réalisation américaine comique.</a:t>
            </a:r>
          </a:p>
          <a:p>
            <a:pPr marL="0" indent="0">
              <a:buNone/>
            </a:pPr>
            <a:endParaRPr lang="fr-CA" sz="1800" dirty="0"/>
          </a:p>
          <a:p>
            <a:pPr marL="0" indent="0">
              <a:buNone/>
            </a:pPr>
            <a:r>
              <a:rPr lang="fr-CA" sz="1800" dirty="0">
                <a:hlinkClick r:id="rId3"/>
              </a:rPr>
              <a:t>https://youtu.be/ckytAvR5niM</a:t>
            </a:r>
            <a:r>
              <a:rPr lang="fr-CA" sz="1800" dirty="0"/>
              <a:t> </a:t>
            </a:r>
          </a:p>
        </p:txBody>
      </p:sp>
      <p:sp>
        <p:nvSpPr>
          <p:cNvPr id="17430" name="Rectangle 17429">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6672681"/>
      </p:ext>
    </p:extLst>
  </p:cSld>
  <p:clrMapOvr>
    <a:masterClrMapping/>
  </p:clrMapOvr>
  <mc:AlternateContent xmlns:mc="http://schemas.openxmlformats.org/markup-compatibility/2006">
    <mc:Choice xmlns:p14="http://schemas.microsoft.com/office/powerpoint/2010/main" Requires="p14">
      <p:transition spd="slow" p14:dur="2000" advTm="9568"/>
    </mc:Choice>
    <mc:Fallback>
      <p:transition spd="slow" advTm="956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51" name="Rectangle 18445">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5A8AC86-D9A2-44BC-BF2B-077ABE1EF294}"/>
              </a:ext>
            </a:extLst>
          </p:cNvPr>
          <p:cNvSpPr>
            <a:spLocks noGrp="1"/>
          </p:cNvSpPr>
          <p:nvPr>
            <p:ph type="ctrTitle"/>
          </p:nvPr>
        </p:nvSpPr>
        <p:spPr>
          <a:xfrm>
            <a:off x="411480" y="987552"/>
            <a:ext cx="4485861" cy="1088136"/>
          </a:xfrm>
        </p:spPr>
        <p:txBody>
          <a:bodyPr vert="horz" lIns="91440" tIns="45720" rIns="91440" bIns="45720" rtlCol="0" anchor="b">
            <a:normAutofit/>
          </a:bodyPr>
          <a:lstStyle/>
          <a:p>
            <a:pPr algn="l"/>
            <a:r>
              <a:rPr lang="en-US" sz="3400"/>
              <a:t>Des contes tirés des fables</a:t>
            </a:r>
          </a:p>
        </p:txBody>
      </p:sp>
      <p:sp>
        <p:nvSpPr>
          <p:cNvPr id="18452" name="Rectangle 18447">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450" name="Rectangle 18449">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ous-titre 2">
            <a:extLst>
              <a:ext uri="{FF2B5EF4-FFF2-40B4-BE49-F238E27FC236}">
                <a16:creationId xmlns:a16="http://schemas.microsoft.com/office/drawing/2014/main" id="{90A05E20-8277-4FA4-94D2-F8C924BB9D34}"/>
              </a:ext>
            </a:extLst>
          </p:cNvPr>
          <p:cNvSpPr>
            <a:spLocks noGrp="1"/>
          </p:cNvSpPr>
          <p:nvPr>
            <p:ph type="subTitle" idx="1"/>
          </p:nvPr>
        </p:nvSpPr>
        <p:spPr>
          <a:xfrm>
            <a:off x="411479" y="2688336"/>
            <a:ext cx="4498848" cy="3584448"/>
          </a:xfrm>
        </p:spPr>
        <p:txBody>
          <a:bodyPr vert="horz" lIns="91440" tIns="45720" rIns="91440" bIns="45720" rtlCol="0" anchor="t">
            <a:normAutofit/>
          </a:bodyPr>
          <a:lstStyle/>
          <a:p>
            <a:pPr indent="-228600" algn="l">
              <a:buFont typeface="Arial" panose="020B0604020202020204" pitchFamily="34" charset="0"/>
              <a:buChar char="•"/>
            </a:pPr>
            <a:r>
              <a:rPr lang="en-US" sz="1700"/>
              <a:t>Voici une liste des contes en français que les tout petits peuvent aimer.</a:t>
            </a:r>
          </a:p>
          <a:p>
            <a:pPr indent="-228600" algn="l">
              <a:buFont typeface="Arial" panose="020B0604020202020204" pitchFamily="34" charset="0"/>
              <a:buChar char="•"/>
            </a:pPr>
            <a:r>
              <a:rPr lang="en-US" sz="1700">
                <a:hlinkClick r:id="rId2"/>
              </a:rPr>
              <a:t>https://youtu.be/CmxRPaQ_AFw</a:t>
            </a:r>
            <a:r>
              <a:rPr lang="en-US" sz="1700"/>
              <a:t> : La Cigale et la Fourmi</a:t>
            </a:r>
          </a:p>
          <a:p>
            <a:pPr indent="-228600" algn="l">
              <a:buFont typeface="Arial" panose="020B0604020202020204" pitchFamily="34" charset="0"/>
              <a:buChar char="•"/>
            </a:pPr>
            <a:r>
              <a:rPr lang="en-US" sz="1700">
                <a:hlinkClick r:id="rId3"/>
              </a:rPr>
              <a:t>https://youtu.be/sqApl_iNd6s</a:t>
            </a:r>
            <a:r>
              <a:rPr lang="en-US" sz="1700"/>
              <a:t> : le Renard et la Cigogne </a:t>
            </a:r>
          </a:p>
          <a:p>
            <a:pPr indent="-228600" algn="l">
              <a:buFont typeface="Arial" panose="020B0604020202020204" pitchFamily="34" charset="0"/>
              <a:buChar char="•"/>
            </a:pPr>
            <a:r>
              <a:rPr lang="en-US" sz="1700">
                <a:hlinkClick r:id="rId4"/>
              </a:rPr>
              <a:t>https://youtu.be/K3I2LA7qSNk</a:t>
            </a:r>
            <a:r>
              <a:rPr lang="en-US" sz="1700"/>
              <a:t> : le Lion, le Rat et l’Ours</a:t>
            </a:r>
          </a:p>
          <a:p>
            <a:pPr indent="-228600" algn="l">
              <a:buFont typeface="Arial" panose="020B0604020202020204" pitchFamily="34" charset="0"/>
              <a:buChar char="•"/>
            </a:pPr>
            <a:r>
              <a:rPr lang="en-US" sz="1700">
                <a:hlinkClick r:id="rId5"/>
              </a:rPr>
              <a:t>https://youtu.be/WlW7W92YUZI</a:t>
            </a:r>
            <a:r>
              <a:rPr lang="en-US" sz="1700"/>
              <a:t> : le Rat de la ville et le Rat des champs</a:t>
            </a:r>
          </a:p>
          <a:p>
            <a:pPr indent="-228600" algn="l">
              <a:buFont typeface="Arial" panose="020B0604020202020204" pitchFamily="34" charset="0"/>
              <a:buChar char="•"/>
            </a:pPr>
            <a:r>
              <a:rPr lang="en-US" sz="1700">
                <a:hlinkClick r:id="rId6"/>
              </a:rPr>
              <a:t>https://youtu.be/gH37_V6dHgY</a:t>
            </a:r>
            <a:r>
              <a:rPr lang="en-US" sz="1700"/>
              <a:t> : Le Chat et les Souris</a:t>
            </a:r>
          </a:p>
          <a:p>
            <a:pPr indent="-228600" algn="l">
              <a:buFont typeface="Arial" panose="020B0604020202020204" pitchFamily="34" charset="0"/>
              <a:buChar char="•"/>
            </a:pPr>
            <a:endParaRPr lang="en-US" sz="1700"/>
          </a:p>
          <a:p>
            <a:pPr indent="-228600" algn="l">
              <a:buFont typeface="Arial" panose="020B0604020202020204" pitchFamily="34" charset="0"/>
              <a:buChar char="•"/>
            </a:pPr>
            <a:endParaRPr lang="en-US" sz="1700"/>
          </a:p>
          <a:p>
            <a:pPr indent="-228600" algn="l">
              <a:buFont typeface="Arial" panose="020B0604020202020204" pitchFamily="34" charset="0"/>
              <a:buChar char="•"/>
            </a:pPr>
            <a:endParaRPr lang="en-US" sz="1700"/>
          </a:p>
          <a:p>
            <a:pPr indent="-228600" algn="l">
              <a:buFont typeface="Arial" panose="020B0604020202020204" pitchFamily="34" charset="0"/>
              <a:buChar char="•"/>
            </a:pPr>
            <a:endParaRPr lang="en-US" sz="1700"/>
          </a:p>
          <a:p>
            <a:pPr indent="-228600" algn="l">
              <a:buFont typeface="Arial" panose="020B0604020202020204" pitchFamily="34" charset="0"/>
              <a:buChar char="•"/>
            </a:pPr>
            <a:endParaRPr lang="en-US" sz="1700"/>
          </a:p>
          <a:p>
            <a:pPr indent="-228600" algn="l">
              <a:buFont typeface="Arial" panose="020B0604020202020204" pitchFamily="34" charset="0"/>
              <a:buChar char="•"/>
            </a:pPr>
            <a:endParaRPr lang="en-US" sz="1700"/>
          </a:p>
          <a:p>
            <a:pPr indent="-228600" algn="l">
              <a:buFont typeface="Arial" panose="020B0604020202020204" pitchFamily="34" charset="0"/>
              <a:buChar char="•"/>
            </a:pPr>
            <a:endParaRPr lang="en-US" sz="1700" dirty="0"/>
          </a:p>
        </p:txBody>
      </p:sp>
      <p:pic>
        <p:nvPicPr>
          <p:cNvPr id="18434" name="Picture 2" descr="Le Monde d'Hugo - La cigale et la fourmi - Fables de La Fontaine - YouTube">
            <a:extLst>
              <a:ext uri="{FF2B5EF4-FFF2-40B4-BE49-F238E27FC236}">
                <a16:creationId xmlns:a16="http://schemas.microsoft.com/office/drawing/2014/main" id="{C7F7BF37-A18F-4638-9E6A-2A1882B8B07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2537" r="21001"/>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196218"/>
      </p:ext>
    </p:extLst>
  </p:cSld>
  <p:clrMapOvr>
    <a:masterClrMapping/>
  </p:clrMapOvr>
  <mc:AlternateContent xmlns:mc="http://schemas.openxmlformats.org/markup-compatibility/2006">
    <mc:Choice xmlns:p14="http://schemas.microsoft.com/office/powerpoint/2010/main" Requires="p14">
      <p:transition spd="slow" p14:dur="2000" advTm="6822"/>
    </mc:Choice>
    <mc:Fallback>
      <p:transition spd="slow" advTm="682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2">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207FF92-A945-4F96-83C3-F7FD376892EE}"/>
              </a:ext>
            </a:extLst>
          </p:cNvPr>
          <p:cNvSpPr>
            <a:spLocks noGrp="1"/>
          </p:cNvSpPr>
          <p:nvPr>
            <p:ph type="ctrTitle"/>
          </p:nvPr>
        </p:nvSpPr>
        <p:spPr>
          <a:xfrm>
            <a:off x="5297762" y="640080"/>
            <a:ext cx="6251110" cy="3566160"/>
          </a:xfrm>
        </p:spPr>
        <p:txBody>
          <a:bodyPr anchor="b">
            <a:normAutofit/>
          </a:bodyPr>
          <a:lstStyle/>
          <a:p>
            <a:pPr algn="l"/>
            <a:r>
              <a:rPr lang="fr-CA" sz="2600" b="1"/>
              <a:t>Les minijuscitiers</a:t>
            </a:r>
            <a:br>
              <a:rPr lang="fr-CA" sz="2600"/>
            </a:br>
            <a:r>
              <a:rPr lang="fr-CA" sz="2600"/>
              <a:t>C’est un dessin animé crée par Helene Bruler. Il met en exergue les différents défauts des enfants qui deviennent en fait des atouts. C’est un dessin animé important pour des enfants qui ont des difficultés à s’assumer auprès de leurs camarades.</a:t>
            </a:r>
            <a:br>
              <a:rPr lang="fr-CA" sz="2600"/>
            </a:br>
            <a:r>
              <a:rPr lang="fr-CA" sz="2600">
                <a:hlinkClick r:id="rId2"/>
              </a:rPr>
              <a:t>https://youtu.be/cIoEJh5iYYQ</a:t>
            </a:r>
            <a:r>
              <a:rPr lang="fr-CA" sz="2600"/>
              <a:t> </a:t>
            </a:r>
          </a:p>
        </p:txBody>
      </p:sp>
      <p:pic>
        <p:nvPicPr>
          <p:cNvPr id="1028" name="Picture 4" descr="Les Minijusticiers Collection - Mediatoon Distribution">
            <a:extLst>
              <a:ext uri="{FF2B5EF4-FFF2-40B4-BE49-F238E27FC236}">
                <a16:creationId xmlns:a16="http://schemas.microsoft.com/office/drawing/2014/main" id="{B0E3CEE2-A207-4CA1-BF8C-9B873E38DE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89" r="6245"/>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35"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751587"/>
      </p:ext>
    </p:extLst>
  </p:cSld>
  <p:clrMapOvr>
    <a:masterClrMapping/>
  </p:clrMapOvr>
  <mc:AlternateContent xmlns:mc="http://schemas.openxmlformats.org/markup-compatibility/2006">
    <mc:Choice xmlns:p14="http://schemas.microsoft.com/office/powerpoint/2010/main" Requires="p14">
      <p:transition spd="slow" p14:dur="2000" advTm="5885"/>
    </mc:Choice>
    <mc:Fallback>
      <p:transition spd="slow" advTm="588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2" name="Rectangle 307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Boule &amp; Bill | FranceTvPro.fr">
            <a:extLst>
              <a:ext uri="{FF2B5EF4-FFF2-40B4-BE49-F238E27FC236}">
                <a16:creationId xmlns:a16="http://schemas.microsoft.com/office/drawing/2014/main" id="{CC84F6CB-ECCD-46B7-8B0D-8D379BA795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62" r="10127"/>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F87AB1BC-14B4-4090-84B7-70B4387C09BF}"/>
              </a:ext>
            </a:extLst>
          </p:cNvPr>
          <p:cNvSpPr>
            <a:spLocks noGrp="1"/>
          </p:cNvSpPr>
          <p:nvPr>
            <p:ph type="title"/>
          </p:nvPr>
        </p:nvSpPr>
        <p:spPr>
          <a:xfrm>
            <a:off x="838200" y="365125"/>
            <a:ext cx="3822189" cy="1899912"/>
          </a:xfrm>
        </p:spPr>
        <p:txBody>
          <a:bodyPr>
            <a:normAutofit/>
          </a:bodyPr>
          <a:lstStyle/>
          <a:p>
            <a:r>
              <a:rPr lang="fr-CA" sz="4000"/>
              <a:t>Boule et Bill</a:t>
            </a:r>
          </a:p>
        </p:txBody>
      </p:sp>
      <p:sp>
        <p:nvSpPr>
          <p:cNvPr id="3" name="Espace réservé du contenu 2">
            <a:extLst>
              <a:ext uri="{FF2B5EF4-FFF2-40B4-BE49-F238E27FC236}">
                <a16:creationId xmlns:a16="http://schemas.microsoft.com/office/drawing/2014/main" id="{BCCA5886-848C-46BE-91B8-43DA2A1D1AA4}"/>
              </a:ext>
            </a:extLst>
          </p:cNvPr>
          <p:cNvSpPr>
            <a:spLocks noGrp="1"/>
          </p:cNvSpPr>
          <p:nvPr>
            <p:ph idx="1"/>
          </p:nvPr>
        </p:nvSpPr>
        <p:spPr>
          <a:xfrm>
            <a:off x="838200" y="2434201"/>
            <a:ext cx="3822189" cy="3742762"/>
          </a:xfrm>
        </p:spPr>
        <p:txBody>
          <a:bodyPr>
            <a:normAutofit/>
          </a:bodyPr>
          <a:lstStyle/>
          <a:p>
            <a:r>
              <a:rPr lang="fr-CA" sz="2000" dirty="0"/>
              <a:t>Il s’agit d’une série de bandes dessinées d’origine belge transformée en dessin animé.  Elle a été créée par Jean Roba. Cette série raconte les aventures d’un enfant de 7 ans et de son chien. </a:t>
            </a:r>
          </a:p>
          <a:p>
            <a:r>
              <a:rPr lang="fr-CA" sz="2000" dirty="0">
                <a:hlinkClick r:id="rId3"/>
              </a:rPr>
              <a:t>https://youtu.be/JVqzsvj46hU</a:t>
            </a:r>
            <a:r>
              <a:rPr lang="fr-CA" sz="2000" dirty="0"/>
              <a:t> </a:t>
            </a:r>
          </a:p>
        </p:txBody>
      </p:sp>
    </p:spTree>
    <p:extLst>
      <p:ext uri="{BB962C8B-B14F-4D97-AF65-F5344CB8AC3E}">
        <p14:creationId xmlns:p14="http://schemas.microsoft.com/office/powerpoint/2010/main" val="3422935194"/>
      </p:ext>
    </p:extLst>
  </p:cSld>
  <p:clrMapOvr>
    <a:masterClrMapping/>
  </p:clrMapOvr>
  <mc:AlternateContent xmlns:mc="http://schemas.openxmlformats.org/markup-compatibility/2006">
    <mc:Choice xmlns:p14="http://schemas.microsoft.com/office/powerpoint/2010/main" Requires="p14">
      <p:transition spd="slow" p14:dur="2000" advTm="6303"/>
    </mc:Choice>
    <mc:Fallback>
      <p:transition spd="slow" advTm="630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105" name="Rectangle 410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Is 'Franklin' on Netflix UK? Where to Watch the Series - New On Netflix UK">
            <a:extLst>
              <a:ext uri="{FF2B5EF4-FFF2-40B4-BE49-F238E27FC236}">
                <a16:creationId xmlns:a16="http://schemas.microsoft.com/office/drawing/2014/main" id="{E103B9F1-F742-48FD-A0B4-D62EFEC98487}"/>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442"/>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C6C9AA20-4437-4DDF-8937-79EB2A7C0178}"/>
              </a:ext>
            </a:extLst>
          </p:cNvPr>
          <p:cNvSpPr>
            <a:spLocks noGrp="1"/>
          </p:cNvSpPr>
          <p:nvPr>
            <p:ph type="ctrTitle"/>
          </p:nvPr>
        </p:nvSpPr>
        <p:spPr>
          <a:xfrm>
            <a:off x="1524000" y="1122362"/>
            <a:ext cx="9144000" cy="2900518"/>
          </a:xfrm>
        </p:spPr>
        <p:txBody>
          <a:bodyPr>
            <a:normAutofit/>
          </a:bodyPr>
          <a:lstStyle/>
          <a:p>
            <a:r>
              <a:rPr lang="fr-CA">
                <a:solidFill>
                  <a:srgbClr val="FFFFFF"/>
                </a:solidFill>
              </a:rPr>
              <a:t>Franklin</a:t>
            </a:r>
          </a:p>
        </p:txBody>
      </p:sp>
      <p:sp>
        <p:nvSpPr>
          <p:cNvPr id="3" name="Sous-titre 2">
            <a:extLst>
              <a:ext uri="{FF2B5EF4-FFF2-40B4-BE49-F238E27FC236}">
                <a16:creationId xmlns:a16="http://schemas.microsoft.com/office/drawing/2014/main" id="{D1E81E67-F4C5-4EAD-952E-B3B59B6D42A9}"/>
              </a:ext>
            </a:extLst>
          </p:cNvPr>
          <p:cNvSpPr>
            <a:spLocks noGrp="1"/>
          </p:cNvSpPr>
          <p:nvPr>
            <p:ph type="subTitle" idx="1"/>
          </p:nvPr>
        </p:nvSpPr>
        <p:spPr>
          <a:xfrm>
            <a:off x="1524000" y="4159404"/>
            <a:ext cx="9144000" cy="1098395"/>
          </a:xfrm>
        </p:spPr>
        <p:txBody>
          <a:bodyPr>
            <a:normAutofit/>
          </a:bodyPr>
          <a:lstStyle/>
          <a:p>
            <a:r>
              <a:rPr lang="fr-CA" sz="2000">
                <a:solidFill>
                  <a:srgbClr val="FFFFFF"/>
                </a:solidFill>
              </a:rPr>
              <a:t>C'est un dessin animé qui parle des aventures d’une tortue et de son meilleur ami Martin. Accompagnés de leurs amis, ils font face aux difficultés de la vie. </a:t>
            </a:r>
          </a:p>
          <a:p>
            <a:r>
              <a:rPr lang="fr-CA" sz="2000">
                <a:solidFill>
                  <a:srgbClr val="FFFFFF"/>
                </a:solidFill>
                <a:hlinkClick r:id="rId3"/>
              </a:rPr>
              <a:t>https://youtu.be/CszMEbdTP88</a:t>
            </a:r>
            <a:r>
              <a:rPr lang="fr-CA" sz="2000">
                <a:solidFill>
                  <a:srgbClr val="FFFFFF"/>
                </a:solidFill>
              </a:rPr>
              <a:t> </a:t>
            </a:r>
          </a:p>
        </p:txBody>
      </p:sp>
    </p:spTree>
    <p:extLst>
      <p:ext uri="{BB962C8B-B14F-4D97-AF65-F5344CB8AC3E}">
        <p14:creationId xmlns:p14="http://schemas.microsoft.com/office/powerpoint/2010/main" val="1488336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5519"/>
    </mc:Choice>
    <mc:Fallback>
      <p:transition spd="slow" advTm="551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6" name="Rectangle 5145">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Bob l'éponge – Artoyz">
            <a:extLst>
              <a:ext uri="{FF2B5EF4-FFF2-40B4-BE49-F238E27FC236}">
                <a16:creationId xmlns:a16="http://schemas.microsoft.com/office/drawing/2014/main" id="{AB8F2BDF-07D9-4269-89A0-789103E0ED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19" t="6484" r="26690"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5148" name="Rectangle 5147">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87AB9E43-3562-4074-A06C-B6E7F3EE470D}"/>
              </a:ext>
            </a:extLst>
          </p:cNvPr>
          <p:cNvSpPr>
            <a:spLocks noGrp="1"/>
          </p:cNvSpPr>
          <p:nvPr>
            <p:ph type="ctrTitle"/>
          </p:nvPr>
        </p:nvSpPr>
        <p:spPr>
          <a:xfrm>
            <a:off x="477981" y="1122363"/>
            <a:ext cx="4023360" cy="3204134"/>
          </a:xfrm>
        </p:spPr>
        <p:txBody>
          <a:bodyPr anchor="b">
            <a:normAutofit/>
          </a:bodyPr>
          <a:lstStyle/>
          <a:p>
            <a:pPr algn="l"/>
            <a:r>
              <a:rPr lang="fr-CA" sz="4800"/>
              <a:t>Bob l’éponge</a:t>
            </a:r>
          </a:p>
        </p:txBody>
      </p:sp>
      <p:sp>
        <p:nvSpPr>
          <p:cNvPr id="3" name="Sous-titre 2">
            <a:extLst>
              <a:ext uri="{FF2B5EF4-FFF2-40B4-BE49-F238E27FC236}">
                <a16:creationId xmlns:a16="http://schemas.microsoft.com/office/drawing/2014/main" id="{E435389C-E8A8-42B4-A83E-1B54C47FE57A}"/>
              </a:ext>
            </a:extLst>
          </p:cNvPr>
          <p:cNvSpPr>
            <a:spLocks noGrp="1"/>
          </p:cNvSpPr>
          <p:nvPr>
            <p:ph type="subTitle" idx="1"/>
          </p:nvPr>
        </p:nvSpPr>
        <p:spPr>
          <a:xfrm>
            <a:off x="477980" y="4872922"/>
            <a:ext cx="4023359" cy="1208141"/>
          </a:xfrm>
        </p:spPr>
        <p:txBody>
          <a:bodyPr>
            <a:normAutofit/>
          </a:bodyPr>
          <a:lstStyle/>
          <a:p>
            <a:pPr algn="l"/>
            <a:r>
              <a:rPr lang="fr-CA" sz="1700"/>
              <a:t>C’est une série comique américaine, Elle existe en version française. Les enfants l’aiment bien.</a:t>
            </a:r>
          </a:p>
          <a:p>
            <a:pPr algn="l"/>
            <a:r>
              <a:rPr lang="fr-CA" sz="1700">
                <a:hlinkClick r:id="rId3"/>
              </a:rPr>
              <a:t> https://youtu.be/GAzlp5SLhno</a:t>
            </a:r>
            <a:r>
              <a:rPr lang="fr-CA" sz="1700"/>
              <a:t> </a:t>
            </a:r>
          </a:p>
        </p:txBody>
      </p:sp>
      <p:sp>
        <p:nvSpPr>
          <p:cNvPr id="5150" name="Rectangle 514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152" name="Rectangle 515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502165"/>
      </p:ext>
    </p:extLst>
  </p:cSld>
  <p:clrMapOvr>
    <a:masterClrMapping/>
  </p:clrMapOvr>
  <mc:AlternateContent xmlns:mc="http://schemas.openxmlformats.org/markup-compatibility/2006">
    <mc:Choice xmlns:p14="http://schemas.microsoft.com/office/powerpoint/2010/main" Requires="p14">
      <p:transition spd="slow" p14:dur="2000" advTm="13080"/>
    </mc:Choice>
    <mc:Fallback>
      <p:transition spd="slow" advTm="1308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4" name="Rectangle 6163">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3F636E14-8E5D-4017-B99C-DA9C60D026D2}"/>
              </a:ext>
            </a:extLst>
          </p:cNvPr>
          <p:cNvSpPr>
            <a:spLocks noGrp="1"/>
          </p:cNvSpPr>
          <p:nvPr>
            <p:ph type="ctrTitle"/>
          </p:nvPr>
        </p:nvSpPr>
        <p:spPr>
          <a:xfrm>
            <a:off x="5354955" y="552182"/>
            <a:ext cx="5998840" cy="3343135"/>
          </a:xfrm>
          <a:noFill/>
        </p:spPr>
        <p:txBody>
          <a:bodyPr>
            <a:normAutofit/>
          </a:bodyPr>
          <a:lstStyle/>
          <a:p>
            <a:pPr algn="l"/>
            <a:r>
              <a:rPr lang="fr-CA" sz="5200"/>
              <a:t>Le Bébé Boss</a:t>
            </a:r>
          </a:p>
        </p:txBody>
      </p:sp>
      <p:sp>
        <p:nvSpPr>
          <p:cNvPr id="3" name="Sous-titre 2">
            <a:extLst>
              <a:ext uri="{FF2B5EF4-FFF2-40B4-BE49-F238E27FC236}">
                <a16:creationId xmlns:a16="http://schemas.microsoft.com/office/drawing/2014/main" id="{1337E22D-9A09-491A-B53B-41D46D0D2F7B}"/>
              </a:ext>
            </a:extLst>
          </p:cNvPr>
          <p:cNvSpPr>
            <a:spLocks noGrp="1"/>
          </p:cNvSpPr>
          <p:nvPr>
            <p:ph type="subTitle" idx="1"/>
          </p:nvPr>
        </p:nvSpPr>
        <p:spPr>
          <a:xfrm>
            <a:off x="5354955" y="4067032"/>
            <a:ext cx="5998840" cy="2067068"/>
          </a:xfrm>
          <a:noFill/>
        </p:spPr>
        <p:txBody>
          <a:bodyPr>
            <a:normAutofit/>
          </a:bodyPr>
          <a:lstStyle/>
          <a:p>
            <a:pPr algn="l"/>
            <a:r>
              <a:rPr lang="fr-CA" sz="2200"/>
              <a:t>C’est un film américain traduit qui relate l’histoire d’un garçon de 7 ans appelé Tim qui voit l’arrivée de son petit frère comme une menace pour lui. Les enfants adorent particulièrement ce film.</a:t>
            </a:r>
          </a:p>
          <a:p>
            <a:pPr algn="l"/>
            <a:r>
              <a:rPr lang="fr-CA" sz="2200">
                <a:hlinkClick r:id="rId2"/>
              </a:rPr>
              <a:t>https://youtu.be/Djxk3kW75tI</a:t>
            </a:r>
            <a:r>
              <a:rPr lang="fr-CA" sz="2200"/>
              <a:t> </a:t>
            </a:r>
          </a:p>
        </p:txBody>
      </p:sp>
      <p:pic>
        <p:nvPicPr>
          <p:cNvPr id="6148" name="Picture 4" descr="Le bébé boss : une affaire de famille">
            <a:extLst>
              <a:ext uri="{FF2B5EF4-FFF2-40B4-BE49-F238E27FC236}">
                <a16:creationId xmlns:a16="http://schemas.microsoft.com/office/drawing/2014/main" id="{BAD951DF-2AF7-4ABB-B8CE-FE562B274A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206" r="-2" b="2109"/>
          <a:stretch/>
        </p:blipFill>
        <p:spPr bwMode="auto">
          <a:xfrm>
            <a:off x="20" y="10"/>
            <a:ext cx="499298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203190"/>
      </p:ext>
    </p:extLst>
  </p:cSld>
  <p:clrMapOvr>
    <a:masterClrMapping/>
  </p:clrMapOvr>
  <mc:AlternateContent xmlns:mc="http://schemas.openxmlformats.org/markup-compatibility/2006">
    <mc:Choice xmlns:p14="http://schemas.microsoft.com/office/powerpoint/2010/main" Requires="p14">
      <p:transition spd="slow" p14:dur="2000" advTm="7583"/>
    </mc:Choice>
    <mc:Fallback>
      <p:transition spd="slow" advTm="758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8" name="Rectangle 7174">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170" name="Picture 2" descr="Peppa Pig (TV Series 2004– ) - IMDb">
            <a:extLst>
              <a:ext uri="{FF2B5EF4-FFF2-40B4-BE49-F238E27FC236}">
                <a16:creationId xmlns:a16="http://schemas.microsoft.com/office/drawing/2014/main" id="{491055A2-E15A-41C5-A330-777BD36116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955"/>
          <a:stretch/>
        </p:blipFill>
        <p:spPr bwMode="auto">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177"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12670D35-C4E8-4EB0-95A5-11813B935E84}"/>
              </a:ext>
            </a:extLst>
          </p:cNvPr>
          <p:cNvSpPr>
            <a:spLocks noGrp="1"/>
          </p:cNvSpPr>
          <p:nvPr>
            <p:ph type="title"/>
          </p:nvPr>
        </p:nvSpPr>
        <p:spPr>
          <a:xfrm>
            <a:off x="5827048" y="407987"/>
            <a:ext cx="5721484" cy="1325563"/>
          </a:xfrm>
        </p:spPr>
        <p:txBody>
          <a:bodyPr>
            <a:normAutofit/>
          </a:bodyPr>
          <a:lstStyle/>
          <a:p>
            <a:r>
              <a:rPr lang="fr-CA"/>
              <a:t>Peppa Pig</a:t>
            </a:r>
            <a:endParaRPr lang="fr-CA" dirty="0"/>
          </a:p>
        </p:txBody>
      </p:sp>
      <p:sp>
        <p:nvSpPr>
          <p:cNvPr id="3" name="Espace réservé du contenu 2">
            <a:extLst>
              <a:ext uri="{FF2B5EF4-FFF2-40B4-BE49-F238E27FC236}">
                <a16:creationId xmlns:a16="http://schemas.microsoft.com/office/drawing/2014/main" id="{DAFDC36E-66FE-4DEE-AA6F-D60E55AC0C9A}"/>
              </a:ext>
            </a:extLst>
          </p:cNvPr>
          <p:cNvSpPr>
            <a:spLocks noGrp="1"/>
          </p:cNvSpPr>
          <p:nvPr>
            <p:ph idx="1"/>
          </p:nvPr>
        </p:nvSpPr>
        <p:spPr>
          <a:xfrm>
            <a:off x="5827048" y="1868487"/>
            <a:ext cx="5721484" cy="4351338"/>
          </a:xfrm>
        </p:spPr>
        <p:txBody>
          <a:bodyPr>
            <a:normAutofit/>
          </a:bodyPr>
          <a:lstStyle/>
          <a:p>
            <a:pPr marL="0" indent="0">
              <a:buNone/>
            </a:pPr>
            <a:r>
              <a:rPr lang="fr-CA" dirty="0"/>
              <a:t>Dessin animé d'origine anglaise, </a:t>
            </a:r>
            <a:r>
              <a:rPr lang="fr-CA" dirty="0" err="1"/>
              <a:t>Peppa</a:t>
            </a:r>
            <a:r>
              <a:rPr lang="fr-CA" dirty="0"/>
              <a:t> </a:t>
            </a:r>
            <a:r>
              <a:rPr lang="fr-CA" dirty="0" err="1"/>
              <a:t>Pig</a:t>
            </a:r>
            <a:r>
              <a:rPr lang="fr-CA" dirty="0"/>
              <a:t> est une truie qui nous fait vivre les aventures de sa famille. Les enfants de la maternelle à la 3 </a:t>
            </a:r>
            <a:r>
              <a:rPr lang="fr-CA" dirty="0" err="1"/>
              <a:t>ème</a:t>
            </a:r>
            <a:r>
              <a:rPr lang="fr-CA" dirty="0"/>
              <a:t> année l’aiment beaucoup.</a:t>
            </a:r>
          </a:p>
          <a:p>
            <a:pPr marL="0" indent="0">
              <a:buNone/>
            </a:pPr>
            <a:r>
              <a:rPr lang="fr-CA" dirty="0">
                <a:hlinkClick r:id="rId3"/>
              </a:rPr>
              <a:t>https://youtu.be/GSbXSqAbcEA</a:t>
            </a:r>
            <a:r>
              <a:rPr lang="fr-CA" dirty="0"/>
              <a:t> </a:t>
            </a:r>
          </a:p>
          <a:p>
            <a:pPr marL="0" indent="0">
              <a:buNone/>
            </a:pPr>
            <a:endParaRPr lang="fr-CA" dirty="0"/>
          </a:p>
        </p:txBody>
      </p:sp>
    </p:spTree>
    <p:extLst>
      <p:ext uri="{BB962C8B-B14F-4D97-AF65-F5344CB8AC3E}">
        <p14:creationId xmlns:p14="http://schemas.microsoft.com/office/powerpoint/2010/main" val="2687549500"/>
      </p:ext>
    </p:extLst>
  </p:cSld>
  <p:clrMapOvr>
    <a:masterClrMapping/>
  </p:clrMapOvr>
  <mc:AlternateContent xmlns:mc="http://schemas.openxmlformats.org/markup-compatibility/2006">
    <mc:Choice xmlns:p14="http://schemas.microsoft.com/office/powerpoint/2010/main" Requires="p14">
      <p:transition spd="slow" p14:dur="2000" advTm="6279"/>
    </mc:Choice>
    <mc:Fallback>
      <p:transition spd="slow" advTm="627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635C3-4A6D-43CC-A443-2CC78B60A244}"/>
              </a:ext>
            </a:extLst>
          </p:cNvPr>
          <p:cNvSpPr>
            <a:spLocks noGrp="1"/>
          </p:cNvSpPr>
          <p:nvPr>
            <p:ph type="title"/>
          </p:nvPr>
        </p:nvSpPr>
        <p:spPr>
          <a:xfrm>
            <a:off x="481013" y="3752849"/>
            <a:ext cx="3290887" cy="2452687"/>
          </a:xfrm>
        </p:spPr>
        <p:txBody>
          <a:bodyPr anchor="ctr">
            <a:normAutofit/>
          </a:bodyPr>
          <a:lstStyle/>
          <a:p>
            <a:r>
              <a:rPr lang="fr-CA" sz="3600"/>
              <a:t>La Pat’Patrouille</a:t>
            </a:r>
          </a:p>
        </p:txBody>
      </p:sp>
      <p:pic>
        <p:nvPicPr>
          <p:cNvPr id="8196" name="Picture 4" descr="La Pat'patrouille | Télé-Québec">
            <a:extLst>
              <a:ext uri="{FF2B5EF4-FFF2-40B4-BE49-F238E27FC236}">
                <a16:creationId xmlns:a16="http://schemas.microsoft.com/office/drawing/2014/main" id="{7CB024AC-9FB6-4CEC-8DAA-F083172C27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9112" b="6782"/>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2B31570D-741A-43B6-A02A-25CEB48D5432}"/>
              </a:ext>
            </a:extLst>
          </p:cNvPr>
          <p:cNvSpPr>
            <a:spLocks noGrp="1"/>
          </p:cNvSpPr>
          <p:nvPr>
            <p:ph idx="1"/>
          </p:nvPr>
        </p:nvSpPr>
        <p:spPr>
          <a:xfrm>
            <a:off x="4223982" y="3752850"/>
            <a:ext cx="7485413" cy="2452687"/>
          </a:xfrm>
        </p:spPr>
        <p:txBody>
          <a:bodyPr anchor="ctr">
            <a:normAutofit/>
          </a:bodyPr>
          <a:lstStyle/>
          <a:p>
            <a:pPr marL="0" indent="0">
              <a:buNone/>
            </a:pPr>
            <a:r>
              <a:rPr lang="fr-CA" sz="1800" dirty="0"/>
              <a:t>La Pat ’Patrouille, tous les enfants la connaissent. Ryder vit ses aventures avec ses chiots, Une belle série télévisée qui passe au Québec.</a:t>
            </a:r>
          </a:p>
          <a:p>
            <a:pPr marL="0" indent="0">
              <a:buNone/>
            </a:pPr>
            <a:r>
              <a:rPr lang="fr-CA" sz="1800" dirty="0">
                <a:hlinkClick r:id="rId3"/>
              </a:rPr>
              <a:t>https://youtu.be/U-aaiThAEBM</a:t>
            </a:r>
            <a:r>
              <a:rPr lang="fr-CA" sz="1800" dirty="0"/>
              <a:t> </a:t>
            </a:r>
          </a:p>
        </p:txBody>
      </p:sp>
    </p:spTree>
    <p:extLst>
      <p:ext uri="{BB962C8B-B14F-4D97-AF65-F5344CB8AC3E}">
        <p14:creationId xmlns:p14="http://schemas.microsoft.com/office/powerpoint/2010/main" val="3914852713"/>
      </p:ext>
    </p:extLst>
  </p:cSld>
  <p:clrMapOvr>
    <a:masterClrMapping/>
  </p:clrMapOvr>
  <mc:AlternateContent xmlns:mc="http://schemas.openxmlformats.org/markup-compatibility/2006">
    <mc:Choice xmlns:p14="http://schemas.microsoft.com/office/powerpoint/2010/main" Requires="p14">
      <p:transition spd="slow" p14:dur="2000" advTm="8096"/>
    </mc:Choice>
    <mc:Fallback>
      <p:transition spd="slow" advTm="809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225" name="Arc 922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A07B7431-2C9A-488D-A939-61E4662E7257}"/>
              </a:ext>
            </a:extLst>
          </p:cNvPr>
          <p:cNvSpPr>
            <a:spLocks noGrp="1"/>
          </p:cNvSpPr>
          <p:nvPr>
            <p:ph type="title"/>
          </p:nvPr>
        </p:nvSpPr>
        <p:spPr>
          <a:xfrm>
            <a:off x="5894962" y="479493"/>
            <a:ext cx="5458838" cy="1325563"/>
          </a:xfrm>
        </p:spPr>
        <p:txBody>
          <a:bodyPr>
            <a:normAutofit/>
          </a:bodyPr>
          <a:lstStyle/>
          <a:p>
            <a:r>
              <a:rPr lang="fr-CA"/>
              <a:t>Trotro</a:t>
            </a:r>
            <a:endParaRPr lang="fr-CA" dirty="0"/>
          </a:p>
        </p:txBody>
      </p:sp>
      <p:sp>
        <p:nvSpPr>
          <p:cNvPr id="9227" name="Freeform: Shape 922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218" name="Picture 2" descr="TROTRO - Trotro part en vacances ☀️ | dessin animé | HD |2020 - YouTube">
            <a:extLst>
              <a:ext uri="{FF2B5EF4-FFF2-40B4-BE49-F238E27FC236}">
                <a16:creationId xmlns:a16="http://schemas.microsoft.com/office/drawing/2014/main" id="{0394F1A1-8766-4018-80C7-A302EF4BCE2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182" y="2000490"/>
            <a:ext cx="4777381" cy="268727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94EB51D6-E234-426E-AC9B-3044CFED73C3}"/>
              </a:ext>
            </a:extLst>
          </p:cNvPr>
          <p:cNvSpPr>
            <a:spLocks noGrp="1"/>
          </p:cNvSpPr>
          <p:nvPr>
            <p:ph idx="1"/>
          </p:nvPr>
        </p:nvSpPr>
        <p:spPr>
          <a:xfrm>
            <a:off x="5894962" y="1984443"/>
            <a:ext cx="5458838" cy="4192520"/>
          </a:xfrm>
        </p:spPr>
        <p:txBody>
          <a:bodyPr>
            <a:normAutofit/>
          </a:bodyPr>
          <a:lstStyle/>
          <a:p>
            <a:r>
              <a:rPr lang="fr-CA" dirty="0"/>
              <a:t>C’est une série télévisée d’animation française réalisée par Ric Cazes et Stéphane </a:t>
            </a:r>
            <a:r>
              <a:rPr lang="fr-CA" dirty="0" err="1"/>
              <a:t>Lezoray</a:t>
            </a:r>
            <a:r>
              <a:rPr lang="fr-CA" dirty="0"/>
              <a:t>. Le personnage principal est un âne. C'est très intéressant pour les petits, principalement ceux de la maternelle.</a:t>
            </a:r>
          </a:p>
          <a:p>
            <a:pPr marL="0" indent="0">
              <a:buNone/>
            </a:pPr>
            <a:endParaRPr lang="fr-CA" dirty="0"/>
          </a:p>
          <a:p>
            <a:pPr marL="0" indent="0">
              <a:buNone/>
            </a:pPr>
            <a:r>
              <a:rPr lang="fr-CA" dirty="0">
                <a:hlinkClick r:id="rId3"/>
              </a:rPr>
              <a:t>https://youtu.be/GXHtYOsLw48</a:t>
            </a:r>
            <a:r>
              <a:rPr lang="fr-CA" dirty="0"/>
              <a:t> </a:t>
            </a:r>
          </a:p>
        </p:txBody>
      </p:sp>
    </p:spTree>
    <p:extLst>
      <p:ext uri="{BB962C8B-B14F-4D97-AF65-F5344CB8AC3E}">
        <p14:creationId xmlns:p14="http://schemas.microsoft.com/office/powerpoint/2010/main" val="3534073273"/>
      </p:ext>
    </p:extLst>
  </p:cSld>
  <p:clrMapOvr>
    <a:masterClrMapping/>
  </p:clrMapOvr>
  <mc:AlternateContent xmlns:mc="http://schemas.openxmlformats.org/markup-compatibility/2006">
    <mc:Choice xmlns:p14="http://schemas.microsoft.com/office/powerpoint/2010/main" Requires="p14">
      <p:transition spd="slow" p14:dur="2000" advTm="4863"/>
    </mc:Choice>
    <mc:Fallback>
      <p:transition spd="slow" advTm="4863"/>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793</Words>
  <Application>Microsoft Office PowerPoint</Application>
  <PresentationFormat>Grand écran</PresentationFormat>
  <Paragraphs>67</Paragraphs>
  <Slides>18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18</vt:i4>
      </vt:variant>
    </vt:vector>
  </HeadingPairs>
  <TitlesOfParts>
    <vt:vector size="22" baseType="lpstr">
      <vt:lpstr>Arial</vt:lpstr>
      <vt:lpstr>Calibri</vt:lpstr>
      <vt:lpstr>Calibri Light</vt:lpstr>
      <vt:lpstr>Thème Office</vt:lpstr>
      <vt:lpstr>Présentation PowerPoint</vt:lpstr>
      <vt:lpstr>Les minijuscitiers C’est un dessin animé crée par Helene Bruler. Il met en exergue les différents défauts des enfants qui deviennent en fait des atouts. C’est un dessin animé important pour des enfants qui ont des difficultés à s’assumer auprès de leurs camarades. https://youtu.be/cIoEJh5iYYQ </vt:lpstr>
      <vt:lpstr>Boule et Bill</vt:lpstr>
      <vt:lpstr>Franklin</vt:lpstr>
      <vt:lpstr>Bob l’éponge</vt:lpstr>
      <vt:lpstr>Le Bébé Boss</vt:lpstr>
      <vt:lpstr>Peppa Pig</vt:lpstr>
      <vt:lpstr>La Pat’Patrouille</vt:lpstr>
      <vt:lpstr>Trotro</vt:lpstr>
      <vt:lpstr>Astérix et Obélix</vt:lpstr>
      <vt:lpstr>Pyjamasques</vt:lpstr>
      <vt:lpstr>La maison de Mickey</vt:lpstr>
      <vt:lpstr>T’choupi et Doudou</vt:lpstr>
      <vt:lpstr>Les Dalton</vt:lpstr>
      <vt:lpstr>Sonic Boom</vt:lpstr>
      <vt:lpstr>Garfield</vt:lpstr>
      <vt:lpstr>Tamanoir et fourmi rouge</vt:lpstr>
      <vt:lpstr>Des contes tirés des fables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Yvonne Loumou</dc:creator>
  <cp:lastModifiedBy>Tina White</cp:lastModifiedBy>
  <cp:revision>4</cp:revision>
  <dcterms:created xsi:type="dcterms:W3CDTF">2023-04-10T21:03:18Z</dcterms:created>
  <dcterms:modified xsi:type="dcterms:W3CDTF">2023-04-14T13:16:19Z</dcterms:modified>
</cp:coreProperties>
</file>